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95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66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59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71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61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02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01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2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21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05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55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77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4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34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89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06854C-6128-49C7-9EA4-9BBF59AE3885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6598-BB8C-4343-ACFD-1583455DE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83042-E2EA-4E9C-8DBF-14823BAB8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176064" cy="3329581"/>
          </a:xfrm>
        </p:spPr>
        <p:txBody>
          <a:bodyPr/>
          <a:lstStyle/>
          <a:p>
            <a:r>
              <a:rPr lang="fr-FR" dirty="0"/>
              <a:t>CAT devant une grossesse gémellaire (ou multiple) avec MFIU ou ISG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B67712-AD84-426F-B2E1-26971A822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748341"/>
            <a:ext cx="8825658" cy="861420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Journée ABA 23/06/2021</a:t>
            </a:r>
          </a:p>
          <a:p>
            <a:r>
              <a:rPr lang="fr-FR" dirty="0"/>
              <a:t>Dr V.KOUBI</a:t>
            </a:r>
          </a:p>
          <a:p>
            <a:r>
              <a:rPr lang="fr-FR" dirty="0"/>
              <a:t>Laboratoire Eylau Unilabs</a:t>
            </a:r>
          </a:p>
        </p:txBody>
      </p:sp>
    </p:spTree>
    <p:extLst>
      <p:ext uri="{BB962C8B-B14F-4D97-AF65-F5344CB8AC3E}">
        <p14:creationId xmlns:p14="http://schemas.microsoft.com/office/powerpoint/2010/main" val="301826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B8214-B316-47EA-96FF-4EE2664F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 versus Pratique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375BC3-6A58-4D77-A89B-049B83AB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6570"/>
            <a:ext cx="8946541" cy="4711830"/>
          </a:xfrm>
        </p:spPr>
        <p:txBody>
          <a:bodyPr/>
          <a:lstStyle/>
          <a:p>
            <a:r>
              <a:rPr lang="fr-FR" dirty="0"/>
              <a:t>JO / Arrêté du 20 Décembre 2018: Analyse </a:t>
            </a:r>
            <a:r>
              <a:rPr lang="fr-FR" dirty="0" err="1"/>
              <a:t>ADNflc</a:t>
            </a:r>
            <a:r>
              <a:rPr lang="fr-FR" dirty="0"/>
              <a:t> d’emblée en cas de grossesses multiples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Quid des grossesses gémellaires avec MFIU ou ISG: Quelle prise en charge? Considérée comme </a:t>
            </a:r>
            <a:r>
              <a:rPr lang="fr-FR" dirty="0" err="1"/>
              <a:t>monofoetale</a:t>
            </a:r>
            <a:r>
              <a:rPr lang="fr-FR" dirty="0"/>
              <a:t>? Quelle CAT pour le dépistage? Distinction MFIU vs ISG?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CBFEB0-39A1-47E5-9B23-185C9ADAC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2" t="32786" r="57783" b="34900"/>
          <a:stretch/>
        </p:blipFill>
        <p:spPr>
          <a:xfrm>
            <a:off x="311085" y="2226737"/>
            <a:ext cx="5784915" cy="21324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4FDF06-4501-453D-ADA5-631CD9710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55" t="68114" r="57170" b="28538"/>
          <a:stretch/>
        </p:blipFill>
        <p:spPr>
          <a:xfrm>
            <a:off x="5802883" y="2951891"/>
            <a:ext cx="6389117" cy="2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3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3692C-3C93-469D-A59B-19EA3345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221530"/>
            <a:ext cx="10831398" cy="1400530"/>
          </a:xfrm>
        </p:spPr>
        <p:txBody>
          <a:bodyPr/>
          <a:lstStyle/>
          <a:p>
            <a:r>
              <a:rPr lang="fr-FR" dirty="0"/>
              <a:t>Revue de la littérature: persistance de l’</a:t>
            </a:r>
            <a:r>
              <a:rPr lang="fr-FR" dirty="0" err="1"/>
              <a:t>ADNflc</a:t>
            </a:r>
            <a:r>
              <a:rPr lang="fr-FR" dirty="0"/>
              <a:t> dans les grossesses multiples</a:t>
            </a:r>
            <a:br>
              <a:rPr lang="fr-FR" dirty="0"/>
            </a:br>
            <a:br>
              <a:rPr lang="fr-FR" dirty="0"/>
            </a:br>
            <a:r>
              <a:rPr lang="fr-FR" sz="2000" dirty="0"/>
              <a:t>Ce qui </a:t>
            </a:r>
            <a:r>
              <a:rPr lang="fr-FR" sz="2000" dirty="0" err="1"/>
              <a:t>etait</a:t>
            </a:r>
            <a:r>
              <a:rPr lang="fr-FR" sz="2000" dirty="0"/>
              <a:t> décrit: persistance </a:t>
            </a:r>
            <a:r>
              <a:rPr lang="fr-FR" sz="2000" dirty="0" err="1"/>
              <a:t>ADNflc</a:t>
            </a:r>
            <a:r>
              <a:rPr lang="fr-FR" sz="2000" dirty="0"/>
              <a:t> jusqu’à 8 semaines après arrêt des BDC </a:t>
            </a:r>
            <a:r>
              <a:rPr lang="fr-FR" sz="1800" dirty="0"/>
              <a:t>(</a:t>
            </a:r>
            <a:r>
              <a:rPr lang="fr-FR" sz="1800" dirty="0" err="1"/>
              <a:t>Curnow</a:t>
            </a:r>
            <a:r>
              <a:rPr lang="fr-FR" sz="1800" dirty="0"/>
              <a:t> and al, J </a:t>
            </a:r>
            <a:r>
              <a:rPr lang="fr-FR" sz="1800" dirty="0" err="1"/>
              <a:t>Obst</a:t>
            </a:r>
            <a:r>
              <a:rPr lang="fr-FR" sz="1800" dirty="0"/>
              <a:t> </a:t>
            </a:r>
            <a:r>
              <a:rPr lang="fr-FR" sz="1800" dirty="0" err="1"/>
              <a:t>Gynecol</a:t>
            </a:r>
            <a:r>
              <a:rPr lang="fr-FR" sz="1800" dirty="0"/>
              <a:t> 2015;212:79:e1-9)</a:t>
            </a:r>
            <a:r>
              <a:rPr lang="fr-FR" sz="2800" dirty="0"/>
              <a:t> MAIS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1E63DC-4986-47B9-81D9-CAE2A9877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3231330"/>
            <a:ext cx="5563376" cy="2162477"/>
          </a:xfrm>
        </p:spPr>
      </p:pic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34CB780E-3C89-4B63-BF78-DF6F75A78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38" y="2985125"/>
            <a:ext cx="5515746" cy="37181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3A9BA65-8C64-47A8-9654-203A7C3BF992}"/>
              </a:ext>
            </a:extLst>
          </p:cNvPr>
          <p:cNvSpPr txBox="1"/>
          <p:nvPr/>
        </p:nvSpPr>
        <p:spPr>
          <a:xfrm>
            <a:off x="0" y="5725358"/>
            <a:ext cx="648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Conclusion: Jumeau évanescent </a:t>
            </a:r>
          </a:p>
          <a:p>
            <a:r>
              <a:rPr lang="fr-FR" dirty="0"/>
              <a:t>-&gt; persistance </a:t>
            </a:r>
            <a:r>
              <a:rPr lang="fr-FR" dirty="0" err="1"/>
              <a:t>ADNflc</a:t>
            </a:r>
            <a:r>
              <a:rPr lang="fr-FR" dirty="0"/>
              <a:t> &gt; 8 semaines après arrêt BDC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9B8EF1-844E-4557-A6DF-6A792DD0A913}"/>
              </a:ext>
            </a:extLst>
          </p:cNvPr>
          <p:cNvSpPr txBox="1"/>
          <p:nvPr/>
        </p:nvSpPr>
        <p:spPr>
          <a:xfrm>
            <a:off x="3698090" y="315490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2018 The </a:t>
            </a:r>
            <a:r>
              <a:rPr lang="fr-FR" dirty="0" err="1">
                <a:solidFill>
                  <a:schemeClr val="bg1"/>
                </a:solidFill>
              </a:rPr>
              <a:t>Authors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5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31D252-37C2-4EFD-8439-BE0616AA4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4" y="228939"/>
            <a:ext cx="5668166" cy="590632"/>
          </a:xfrm>
        </p:spPr>
      </p:pic>
      <p:pic>
        <p:nvPicPr>
          <p:cNvPr id="7" name="Image 6" descr="Une image contenant texte, personne, document, capture d’écran&#10;&#10;Description générée automatiquement">
            <a:extLst>
              <a:ext uri="{FF2B5EF4-FFF2-40B4-BE49-F238E27FC236}">
                <a16:creationId xmlns:a16="http://schemas.microsoft.com/office/drawing/2014/main" id="{D403DFA5-1A5A-49B0-B58D-4552624FD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5" y="980387"/>
            <a:ext cx="5668166" cy="26583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CA1C22-25C9-4ABF-A7F1-5012D48FD07C}"/>
              </a:ext>
            </a:extLst>
          </p:cNvPr>
          <p:cNvSpPr txBox="1"/>
          <p:nvPr/>
        </p:nvSpPr>
        <p:spPr>
          <a:xfrm>
            <a:off x="6325386" y="1945975"/>
            <a:ext cx="5668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Jumeaux </a:t>
            </a:r>
            <a:r>
              <a:rPr lang="fr-FR" sz="2000" dirty="0"/>
              <a:t>évanescents</a:t>
            </a:r>
            <a:r>
              <a:rPr lang="fr-FR" dirty="0"/>
              <a:t> contribuent à 42,1% des FP en DPNI </a:t>
            </a:r>
            <a:r>
              <a:rPr lang="fr-FR" sz="1200" dirty="0"/>
              <a:t>(</a:t>
            </a:r>
            <a:r>
              <a:rPr lang="fr-FR" sz="1200" dirty="0" err="1"/>
              <a:t>Hartwig</a:t>
            </a:r>
            <a:r>
              <a:rPr lang="fr-FR" sz="1200" dirty="0"/>
              <a:t> et al, Prenat Diag 2017; </a:t>
            </a:r>
            <a:r>
              <a:rPr lang="fr-FR" sz="1200" dirty="0" err="1"/>
              <a:t>Curnow</a:t>
            </a:r>
            <a:r>
              <a:rPr lang="fr-FR" sz="1200" dirty="0"/>
              <a:t> et al, J Obs </a:t>
            </a:r>
            <a:r>
              <a:rPr lang="fr-FR" sz="1200" dirty="0" err="1"/>
              <a:t>Gynecol</a:t>
            </a:r>
            <a:r>
              <a:rPr lang="fr-FR" sz="1200" dirty="0"/>
              <a:t> 2015)</a:t>
            </a:r>
          </a:p>
          <a:p>
            <a:pPr marL="285750" indent="-285750">
              <a:buFontTx/>
              <a:buChar char="-"/>
            </a:pPr>
            <a:r>
              <a:rPr lang="fr-FR" dirty="0"/>
              <a:t>1 case report avec FP en DPNI 15 semaines après l’arrêt des BDC dans le cadre d’un </a:t>
            </a:r>
            <a:r>
              <a:rPr lang="fr-FR" dirty="0" err="1"/>
              <a:t>vanishing</a:t>
            </a:r>
            <a:r>
              <a:rPr lang="fr-FR" dirty="0"/>
              <a:t> </a:t>
            </a:r>
            <a:r>
              <a:rPr lang="fr-FR" dirty="0" err="1"/>
              <a:t>twin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238B-CABD-45DC-A81F-2F8E805BCFFF}"/>
              </a:ext>
            </a:extLst>
          </p:cNvPr>
          <p:cNvSpPr txBox="1"/>
          <p:nvPr/>
        </p:nvSpPr>
        <p:spPr>
          <a:xfrm>
            <a:off x="427834" y="4779390"/>
            <a:ext cx="11478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Conclusion 1</a:t>
            </a:r>
            <a:r>
              <a:rPr lang="fr-FR" sz="2800" dirty="0"/>
              <a:t>: </a:t>
            </a:r>
          </a:p>
          <a:p>
            <a:r>
              <a:rPr lang="fr-FR" sz="2800" dirty="0"/>
              <a:t>en cas de </a:t>
            </a:r>
            <a:r>
              <a:rPr lang="fr-FR" sz="2800" dirty="0" err="1"/>
              <a:t>vanishing</a:t>
            </a:r>
            <a:r>
              <a:rPr lang="fr-FR" sz="2800" dirty="0"/>
              <a:t> </a:t>
            </a:r>
            <a:r>
              <a:rPr lang="fr-FR" sz="2800" dirty="0" err="1"/>
              <a:t>twin</a:t>
            </a:r>
            <a:r>
              <a:rPr lang="fr-FR" sz="2800" dirty="0"/>
              <a:t>/jumeau évanescent persistance </a:t>
            </a:r>
            <a:r>
              <a:rPr lang="fr-FR" sz="2800" dirty="0" err="1"/>
              <a:t>ADNflc</a:t>
            </a:r>
            <a:r>
              <a:rPr lang="fr-FR" sz="2800" dirty="0"/>
              <a:t> </a:t>
            </a:r>
            <a:r>
              <a:rPr lang="fr-FR" sz="2800" b="1" dirty="0"/>
              <a:t>&gt;15 semaines </a:t>
            </a:r>
            <a:r>
              <a:rPr lang="fr-FR" sz="2800" dirty="0"/>
              <a:t>après arrêt BDC</a:t>
            </a:r>
          </a:p>
        </p:txBody>
      </p:sp>
    </p:spTree>
    <p:extLst>
      <p:ext uri="{BB962C8B-B14F-4D97-AF65-F5344CB8AC3E}">
        <p14:creationId xmlns:p14="http://schemas.microsoft.com/office/powerpoint/2010/main" val="206446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81F5AA7-AA72-463C-BBE5-A98363EE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1" y="268607"/>
            <a:ext cx="6381476" cy="3929681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972459-A4EC-4E66-863B-63FEA1D8A0BE}"/>
              </a:ext>
            </a:extLst>
          </p:cNvPr>
          <p:cNvSpPr txBox="1"/>
          <p:nvPr/>
        </p:nvSpPr>
        <p:spPr>
          <a:xfrm>
            <a:off x="427834" y="4779390"/>
            <a:ext cx="11478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Conclusion 2</a:t>
            </a:r>
            <a:r>
              <a:rPr lang="fr-FR" sz="2800" dirty="0"/>
              <a:t>: </a:t>
            </a:r>
          </a:p>
          <a:p>
            <a:r>
              <a:rPr lang="fr-FR" sz="2800" dirty="0"/>
              <a:t>en cas d’ISG, persistance </a:t>
            </a:r>
            <a:r>
              <a:rPr lang="fr-FR" sz="2800" dirty="0" err="1"/>
              <a:t>ADNflc</a:t>
            </a:r>
            <a:r>
              <a:rPr lang="fr-FR" sz="2800" dirty="0"/>
              <a:t> </a:t>
            </a:r>
            <a:r>
              <a:rPr lang="fr-FR" sz="2800" b="1" dirty="0"/>
              <a:t>&gt;16 semaines </a:t>
            </a:r>
            <a:r>
              <a:rPr lang="fr-FR" sz="2800" dirty="0"/>
              <a:t>après arrêt BDC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8734BA-ED64-4CB7-86E7-7DA103A955B0}"/>
              </a:ext>
            </a:extLst>
          </p:cNvPr>
          <p:cNvSpPr txBox="1"/>
          <p:nvPr/>
        </p:nvSpPr>
        <p:spPr>
          <a:xfrm>
            <a:off x="6883369" y="1253765"/>
            <a:ext cx="5022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Analyse sur 5 G </a:t>
            </a:r>
            <a:r>
              <a:rPr lang="fr-FR" dirty="0" err="1"/>
              <a:t>bichoriale</a:t>
            </a:r>
            <a:r>
              <a:rPr lang="fr-FR" dirty="0"/>
              <a:t> </a:t>
            </a:r>
            <a:r>
              <a:rPr lang="fr-FR" dirty="0" err="1"/>
              <a:t>biamniotique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Moyenne de </a:t>
            </a:r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ADNflc</a:t>
            </a:r>
            <a:r>
              <a:rPr lang="fr-FR" dirty="0"/>
              <a:t> du fœtus interrompu: 9,5 semaines</a:t>
            </a:r>
          </a:p>
          <a:p>
            <a:pPr marL="285750" indent="-285750">
              <a:buFontTx/>
              <a:buChar char="-"/>
            </a:pPr>
            <a:r>
              <a:rPr lang="fr-FR" dirty="0"/>
              <a:t>2  cas de </a:t>
            </a:r>
            <a:r>
              <a:rPr lang="fr-FR" dirty="0" err="1"/>
              <a:t>detection</a:t>
            </a:r>
            <a:r>
              <a:rPr lang="fr-FR" dirty="0"/>
              <a:t>&gt;15 semaines post-</a:t>
            </a:r>
            <a:r>
              <a:rPr lang="fr-FR" dirty="0" err="1"/>
              <a:t>feticide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7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A83A2-3CFA-4956-8407-4EA8168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F623C0-4C84-4650-8E77-2594C0C99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56992"/>
            <a:ext cx="8946541" cy="4195481"/>
          </a:xfrm>
        </p:spPr>
        <p:txBody>
          <a:bodyPr>
            <a:normAutofit/>
          </a:bodyPr>
          <a:lstStyle/>
          <a:p>
            <a:r>
              <a:rPr lang="fr-FR" dirty="0"/>
              <a:t>Persistance d’</a:t>
            </a:r>
            <a:r>
              <a:rPr lang="fr-FR" dirty="0" err="1"/>
              <a:t>ADNflc</a:t>
            </a:r>
            <a:r>
              <a:rPr lang="fr-FR" dirty="0"/>
              <a:t> jumeau évanescent ou après ISG &gt; 15 semaines</a:t>
            </a:r>
          </a:p>
          <a:p>
            <a:r>
              <a:rPr lang="fr-FR" u="sng" dirty="0"/>
              <a:t>Place des MSM </a:t>
            </a:r>
            <a:r>
              <a:rPr lang="fr-FR" dirty="0"/>
              <a:t>dans ces cas particuliers: </a:t>
            </a:r>
            <a:r>
              <a:rPr lang="fr-FR" b="1" dirty="0"/>
              <a:t>MSM T2 </a:t>
            </a:r>
            <a:r>
              <a:rPr lang="fr-FR" dirty="0"/>
              <a:t>dans quel délai après l’ISG ou l’arrêt des BDC?(persistance PAPP A et AFP longue)</a:t>
            </a:r>
          </a:p>
          <a:p>
            <a:r>
              <a:rPr lang="fr-FR" u="sng" dirty="0"/>
              <a:t>Place du DPNI </a:t>
            </a:r>
            <a:r>
              <a:rPr lang="fr-FR" dirty="0"/>
              <a:t>dans ces cas particuliers : analyse </a:t>
            </a:r>
            <a:r>
              <a:rPr lang="fr-FR" dirty="0" err="1"/>
              <a:t>ADNflc</a:t>
            </a:r>
            <a:r>
              <a:rPr lang="fr-FR" dirty="0"/>
              <a:t> après un délai&gt;16 semaines?</a:t>
            </a:r>
          </a:p>
          <a:p>
            <a:r>
              <a:rPr lang="fr-FR" u="sng" dirty="0"/>
              <a:t>Cas de l’œuf clair</a:t>
            </a:r>
            <a:r>
              <a:rPr lang="fr-FR" dirty="0"/>
              <a:t>: MSM T1 utilisables / place du DPNI d’emblée en considérant qu’il s’agit d’une grossesse gémellaire (pratique faite dans de nombreux labos)</a:t>
            </a:r>
          </a:p>
          <a:p>
            <a:r>
              <a:rPr lang="fr-FR" dirty="0"/>
              <a:t>Mise en place d’un arbre décisionnel pour la CAT dans ces cas de figure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8A4DF9-91CB-4BF6-9C82-EEECD1BB3076}"/>
              </a:ext>
            </a:extLst>
          </p:cNvPr>
          <p:cNvSpPr txBox="1"/>
          <p:nvPr/>
        </p:nvSpPr>
        <p:spPr>
          <a:xfrm>
            <a:off x="2759103" y="6016578"/>
            <a:ext cx="480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MERCI A TOUS POUR VOS SUGGESTIONS !!</a:t>
            </a:r>
          </a:p>
        </p:txBody>
      </p:sp>
    </p:spTree>
    <p:extLst>
      <p:ext uri="{BB962C8B-B14F-4D97-AF65-F5344CB8AC3E}">
        <p14:creationId xmlns:p14="http://schemas.microsoft.com/office/powerpoint/2010/main" val="391722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</TotalTime>
  <Words>338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CAT devant une grossesse gémellaire (ou multiple) avec MFIU ou ISG</vt:lpstr>
      <vt:lpstr>Loi versus Pratique</vt:lpstr>
      <vt:lpstr>Revue de la littérature: persistance de l’ADNflc dans les grossesses multiples  Ce qui etait décrit: persistance ADNflc jusqu’à 8 semaines après arrêt des BDC (Curnow and al, J Obst Gynecol 2015;212:79:e1-9) MAIS 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devant une grossesse gémellaire (ou multiple) avec MFIU ou ISG</dc:title>
  <dc:creator>Valérie Koubi</dc:creator>
  <cp:lastModifiedBy>Valérie Koubi</cp:lastModifiedBy>
  <cp:revision>14</cp:revision>
  <dcterms:created xsi:type="dcterms:W3CDTF">2021-06-21T09:35:27Z</dcterms:created>
  <dcterms:modified xsi:type="dcterms:W3CDTF">2021-06-21T13:07:00Z</dcterms:modified>
</cp:coreProperties>
</file>