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handoutMasterIdLst>
    <p:handoutMasterId r:id="rId20"/>
  </p:handoutMasterIdLst>
  <p:sldIdLst>
    <p:sldId id="256" r:id="rId2"/>
    <p:sldId id="287" r:id="rId3"/>
    <p:sldId id="294" r:id="rId4"/>
    <p:sldId id="285" r:id="rId5"/>
    <p:sldId id="290" r:id="rId6"/>
    <p:sldId id="291" r:id="rId7"/>
    <p:sldId id="300" r:id="rId8"/>
    <p:sldId id="292" r:id="rId9"/>
    <p:sldId id="293" r:id="rId10"/>
    <p:sldId id="286" r:id="rId11"/>
    <p:sldId id="297" r:id="rId12"/>
    <p:sldId id="298" r:id="rId13"/>
    <p:sldId id="299" r:id="rId14"/>
    <p:sldId id="289" r:id="rId15"/>
    <p:sldId id="295" r:id="rId16"/>
    <p:sldId id="296" r:id="rId17"/>
    <p:sldId id="301" r:id="rId18"/>
    <p:sldId id="302" r:id="rId19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1" autoAdjust="0"/>
    <p:restoredTop sz="94660"/>
  </p:normalViewPr>
  <p:slideViewPr>
    <p:cSldViewPr snapToGrid="0">
      <p:cViewPr varScale="1">
        <p:scale>
          <a:sx n="94" d="100"/>
          <a:sy n="94" d="100"/>
        </p:scale>
        <p:origin x="60" y="1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1D902-B837-49F5-9811-13EDD9520BE1}" type="datetimeFigureOut">
              <a:rPr lang="fr-FR" smtClean="0"/>
              <a:t>18/06/2024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9AE1-FDF5-438A-9EDA-F6BC2C79B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875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38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2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47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5146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43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15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48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93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8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3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6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9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9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4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8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6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8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32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ioforlabs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F5666-A852-4B45-ADF1-5CD03A7B1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465" y="289641"/>
            <a:ext cx="8689976" cy="292330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Réunion ABA 2024</a:t>
            </a:r>
            <a:br>
              <a:rPr lang="fr-FR" sz="4000" dirty="0">
                <a:solidFill>
                  <a:schemeClr val="bg1"/>
                </a:solidFill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4000" dirty="0">
                <a:latin typeface="Georgia" panose="02040502050405020303" pitchFamily="18" charset="0"/>
                <a:ea typeface="Batang" panose="02030600000101010101" pitchFamily="18" charset="-127"/>
              </a:rPr>
            </a:br>
            <a:r>
              <a:rPr lang="fr-FR" sz="4000" dirty="0">
                <a:solidFill>
                  <a:schemeClr val="bg1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19 Juin 2024</a:t>
            </a:r>
            <a:br>
              <a:rPr lang="fr-FR" sz="4000" dirty="0">
                <a:solidFill>
                  <a:schemeClr val="bg1"/>
                </a:solidFill>
                <a:latin typeface="Georgia" panose="02040502050405020303" pitchFamily="18" charset="0"/>
                <a:ea typeface="Batang" panose="02030600000101010101" pitchFamily="18" charset="-127"/>
              </a:rPr>
            </a:br>
            <a:r>
              <a:rPr lang="fr-FR" sz="4000" dirty="0">
                <a:solidFill>
                  <a:schemeClr val="bg1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ICM PARIS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0239A3-C532-4151-9C15-D51674A3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976" y="4156084"/>
            <a:ext cx="10116524" cy="213533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Informations Générales</a:t>
            </a:r>
          </a:p>
          <a:p>
            <a:endParaRPr lang="fr-FR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												Sophie Dreux, ABA</a:t>
            </a:r>
          </a:p>
        </p:txBody>
      </p:sp>
    </p:spTree>
    <p:extLst>
      <p:ext uri="{BB962C8B-B14F-4D97-AF65-F5344CB8AC3E}">
        <p14:creationId xmlns:p14="http://schemas.microsoft.com/office/powerpoint/2010/main" val="429074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F5666-A852-4B45-ADF1-5CD03A7B1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729" y="289642"/>
            <a:ext cx="11695471" cy="1421171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  <a:t>Les formations</a:t>
            </a: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0239A3-C532-4151-9C15-D51674A3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976" y="4156084"/>
            <a:ext cx="10116524" cy="2135332"/>
          </a:xfrm>
        </p:spPr>
        <p:txBody>
          <a:bodyPr>
            <a:normAutofit/>
          </a:bodyPr>
          <a:lstStyle/>
          <a:p>
            <a:endParaRPr lang="fr-FR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											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EB8967-A4DF-8444-7FA6-A59F474B5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373" y="78157"/>
            <a:ext cx="6754780" cy="67016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2E0142-A9D0-1137-E5C5-2541E534CBC4}"/>
              </a:ext>
            </a:extLst>
          </p:cNvPr>
          <p:cNvSpPr txBox="1"/>
          <p:nvPr/>
        </p:nvSpPr>
        <p:spPr>
          <a:xfrm>
            <a:off x="191729" y="1557867"/>
            <a:ext cx="41093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Voir les prochaines dates sur le site</a:t>
            </a:r>
          </a:p>
          <a:p>
            <a:endParaRPr lang="fr-FR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 BIO TRI 1 : Évaluation du risque de trisomie 21 fœtale – Marqueurs sériques maternels T21	</a:t>
            </a:r>
          </a:p>
          <a:p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03/10/2024	1</a:t>
            </a:r>
            <a:r>
              <a:rPr lang="fr-FR" sz="1400" dirty="0">
                <a:solidFill>
                  <a:schemeClr val="bg1"/>
                </a:solidFill>
                <a:latin typeface="Georgia" panose="02040502050405020303" pitchFamily="18" charset="0"/>
              </a:rPr>
              <a:t>J</a:t>
            </a:r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	Distanciel</a:t>
            </a:r>
          </a:p>
          <a:p>
            <a:endParaRPr lang="fr-FR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fr-FR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fr-FR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fr-FR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BIO TRI 2: Évaluation du risque de trisomie 21 fœtale – Point de vue des biologistes et cliniciens	</a:t>
            </a:r>
          </a:p>
          <a:p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20 au 21/11/2024  2</a:t>
            </a:r>
            <a:r>
              <a:rPr lang="fr-FR" sz="1400" dirty="0">
                <a:solidFill>
                  <a:schemeClr val="bg1"/>
                </a:solidFill>
                <a:latin typeface="Georgia" panose="02040502050405020303" pitchFamily="18" charset="0"/>
              </a:rPr>
              <a:t>J </a:t>
            </a:r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  Paris</a:t>
            </a:r>
          </a:p>
          <a:p>
            <a:endParaRPr lang="fr-FR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fr-FR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1FC3F9CC-4DAF-04C0-F2FC-C81F3B6A1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728913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9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AD2D201-E4E9-0087-C550-449A6D34E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32" y="1027006"/>
            <a:ext cx="8358188" cy="1346201"/>
          </a:xfrm>
        </p:spPr>
        <p:txBody>
          <a:bodyPr>
            <a:normAutofit fontScale="90000"/>
          </a:bodyPr>
          <a:lstStyle/>
          <a:p>
            <a:b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</a:rPr>
              <a:t>La Vie de ABA : LE BUREAU</a:t>
            </a:r>
            <a:b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fr-FR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081180-9262-044E-B7C8-6D97040CA2F5}"/>
              </a:ext>
            </a:extLst>
          </p:cNvPr>
          <p:cNvSpPr txBox="1"/>
          <p:nvPr/>
        </p:nvSpPr>
        <p:spPr>
          <a:xfrm>
            <a:off x="385974" y="1027006"/>
            <a:ext cx="116094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Des réunions de bureau en </a:t>
            </a:r>
            <a:r>
              <a:rPr lang="fr-FR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visio</a:t>
            </a:r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 ont permis d’avancer sur certains sujets:</a:t>
            </a:r>
          </a:p>
          <a:p>
            <a:endParaRPr lang="fr-FR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Le site ABA  : </a:t>
            </a:r>
          </a:p>
          <a:p>
            <a:pPr marL="342900" indent="-342900">
              <a:buFontTx/>
              <a:buChar char="-"/>
            </a:pPr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Nouveau site en construction (Julien Texier et Magali </a:t>
            </a:r>
            <a:r>
              <a:rPr lang="fr-FR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Pettazzoni</a:t>
            </a:r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Travail à faire sur le contenu: Qui sommes nous ? les laboratoires, les documents de référence (JO textes, consentements) les publications…</a:t>
            </a:r>
            <a:r>
              <a:rPr lang="fr-FR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etc</a:t>
            </a:r>
            <a:endParaRPr lang="fr-FR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</a:pPr>
            <a:endParaRPr lang="fr-FR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La Charte de Qualité : en cours…</a:t>
            </a:r>
          </a:p>
          <a:p>
            <a:pPr marL="342900" indent="-342900">
              <a:buFontTx/>
              <a:buChar char="-"/>
            </a:pPr>
            <a:endParaRPr lang="fr-FR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</a:pPr>
            <a:endParaRPr lang="fr-FR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fr-FR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</a:pPr>
            <a:endParaRPr lang="fr-FR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51509D7-CEF0-9574-F61F-300B592C6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484" y="3725333"/>
            <a:ext cx="3569395" cy="298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AD2D201-E4E9-0087-C550-449A6D34E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32" y="1027006"/>
            <a:ext cx="8358188" cy="1346201"/>
          </a:xfrm>
        </p:spPr>
        <p:txBody>
          <a:bodyPr>
            <a:normAutofit fontScale="90000"/>
          </a:bodyPr>
          <a:lstStyle/>
          <a:p>
            <a:b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</a:rPr>
              <a:t>La Vie de ABA :</a:t>
            </a:r>
            <a:b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fr-FR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081180-9262-044E-B7C8-6D97040CA2F5}"/>
              </a:ext>
            </a:extLst>
          </p:cNvPr>
          <p:cNvSpPr txBox="1"/>
          <p:nvPr/>
        </p:nvSpPr>
        <p:spPr>
          <a:xfrm>
            <a:off x="314959" y="652069"/>
            <a:ext cx="1135888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  <a:t>Faire partie du bureau, c’est s’engager</a:t>
            </a:r>
          </a:p>
          <a:p>
            <a:endParaRPr lang="fr-FR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  <a:t>A représenter ABA au niveau des instances (ABM / HAS / DGS / ANSM)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  <a:t>A représenter ABA au niveau des sociétés savantes et des fédérations (FFRSP, FFCPDPN et CFMF)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  <a:t>A organiser cette assemblée générale annuelle</a:t>
            </a:r>
          </a:p>
          <a:p>
            <a: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  <a:t>(réservation amphi, traiteur, percevoir les adhésions, faire les attestations adéquates, construire le programme, participer à la journée, + diverses tâches administratives)</a:t>
            </a:r>
          </a:p>
          <a:p>
            <a: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  <a:t>-   A participer à la gestion du nouveau site internet</a:t>
            </a:r>
            <a:endParaRPr lang="fr-FR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AD2A15-3BD7-2107-7F1C-F3EACB5A0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016" y="277133"/>
            <a:ext cx="6523285" cy="7498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7E6B9A9-1535-3B08-2087-8CD8FFBFE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426" y="3625329"/>
            <a:ext cx="3169814" cy="29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4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AD2D201-E4E9-0087-C550-449A6D34E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32" y="1027006"/>
            <a:ext cx="8358188" cy="1346201"/>
          </a:xfrm>
        </p:spPr>
        <p:txBody>
          <a:bodyPr>
            <a:normAutofit fontScale="90000"/>
          </a:bodyPr>
          <a:lstStyle/>
          <a:p>
            <a:b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</a:rPr>
              <a:t>La Vie de ABA : LE BUREAU</a:t>
            </a:r>
            <a:b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fr-FR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081180-9262-044E-B7C8-6D97040CA2F5}"/>
              </a:ext>
            </a:extLst>
          </p:cNvPr>
          <p:cNvSpPr txBox="1"/>
          <p:nvPr/>
        </p:nvSpPr>
        <p:spPr>
          <a:xfrm>
            <a:off x="636587" y="211398"/>
            <a:ext cx="1064778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fr-FR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</a:pPr>
            <a:endParaRPr lang="fr-FR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fr-FR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Le prochain renouvellement du bureau</a:t>
            </a:r>
          </a:p>
          <a:p>
            <a:pPr marL="342900" indent="-342900">
              <a:buFontTx/>
              <a:buChar char="-"/>
            </a:pPr>
            <a:endParaRPr lang="fr-FR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Proposition:</a:t>
            </a:r>
          </a:p>
          <a:p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Envoyez vos candidatures avant une date que l’on peut fixer au jourd’hui, pour tous les candidats, même ceux qui sont déjà dans le bureau et qui veulent y rester.</a:t>
            </a:r>
          </a:p>
          <a:p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Nous (Anne Lucie et Sophie Dreux) organiserons les élections  par vote électronique.</a:t>
            </a:r>
          </a:p>
          <a:p>
            <a:endParaRPr lang="fr-FR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Autre proposition : modalités à discuter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0A03DE5-6522-BE24-932D-80E1036F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011" y="55573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7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F5666-A852-4B45-ADF1-5CD03A7B1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729" y="289642"/>
            <a:ext cx="11695471" cy="6001774"/>
          </a:xfrm>
        </p:spPr>
        <p:txBody>
          <a:bodyPr>
            <a:normAutofit fontScale="90000"/>
          </a:bodyPr>
          <a:lstStyle/>
          <a:p>
            <a:r>
              <a:rPr lang="fr-FR" sz="4000" cap="none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Répertoire ABA </a:t>
            </a:r>
            <a:r>
              <a:rPr lang="fr-FR" sz="4000" cap="none" dirty="0">
                <a:solidFill>
                  <a:schemeClr val="bg1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: </a:t>
            </a:r>
            <a:br>
              <a:rPr lang="fr-FR" sz="4000" cap="none" dirty="0">
                <a:solidFill>
                  <a:schemeClr val="bg1"/>
                </a:solidFill>
                <a:latin typeface="Georgia" panose="02040502050405020303" pitchFamily="18" charset="0"/>
                <a:cs typeface="Calibri" panose="020F0502020204030204" pitchFamily="34" charset="0"/>
              </a:rPr>
            </a:br>
            <a:r>
              <a:rPr lang="fr-FR" sz="4000" cap="none" dirty="0">
                <a:solidFill>
                  <a:schemeClr val="bg1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Mise à jour nécessaire fréquente.</a:t>
            </a:r>
            <a:br>
              <a:rPr lang="fr-FR" sz="4000" cap="none" dirty="0">
                <a:solidFill>
                  <a:schemeClr val="bg1"/>
                </a:solidFill>
                <a:latin typeface="Georgia" panose="02040502050405020303" pitchFamily="18" charset="0"/>
                <a:cs typeface="Calibri" panose="020F0502020204030204" pitchFamily="34" charset="0"/>
              </a:rPr>
            </a:br>
            <a:r>
              <a:rPr lang="fr-FR" sz="4000" cap="none" dirty="0">
                <a:solidFill>
                  <a:schemeClr val="bg1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Une mise à jour est permanente, merci d’indiquer les changements de vos adresses mail (Magali </a:t>
            </a:r>
            <a:r>
              <a:rPr lang="fr-FR" sz="4000" cap="none" dirty="0" err="1">
                <a:solidFill>
                  <a:schemeClr val="bg1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Pettazzoni</a:t>
            </a:r>
            <a:r>
              <a:rPr lang="fr-FR" sz="4000" cap="none" dirty="0">
                <a:solidFill>
                  <a:schemeClr val="bg1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et Gilles Renom)</a:t>
            </a:r>
            <a:br>
              <a:rPr lang="fr-FR" sz="4000" cap="none" dirty="0">
                <a:solidFill>
                  <a:schemeClr val="bg1"/>
                </a:solidFill>
                <a:latin typeface="Georgia" panose="02040502050405020303" pitchFamily="18" charset="0"/>
                <a:cs typeface="Calibri" panose="020F0502020204030204" pitchFamily="34" charset="0"/>
              </a:rPr>
            </a:br>
            <a:br>
              <a:rPr lang="fr-FR" sz="4000" cap="none" dirty="0">
                <a:solidFill>
                  <a:schemeClr val="bg1"/>
                </a:solidFill>
                <a:latin typeface="Georgia" panose="02040502050405020303" pitchFamily="18" charset="0"/>
                <a:cs typeface="Calibri" panose="020F0502020204030204" pitchFamily="34" charset="0"/>
              </a:rPr>
            </a:br>
            <a:r>
              <a:rPr lang="fr-FR" sz="4000" cap="none" dirty="0">
                <a:solidFill>
                  <a:schemeClr val="bg1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Un exemplaire du répertoire a été mis sur le site de le fédération des réseaux (FFRSP)et un autre a été donné à l ’ANSM pour le CQN</a:t>
            </a:r>
            <a:br>
              <a:rPr lang="fr-FR" sz="4000" cap="none" dirty="0">
                <a:solidFill>
                  <a:schemeClr val="bg1"/>
                </a:solidFill>
                <a:latin typeface="Georgia" panose="02040502050405020303" pitchFamily="18" charset="0"/>
                <a:cs typeface="Calibri" panose="020F0502020204030204" pitchFamily="34" charset="0"/>
              </a:rPr>
            </a:br>
            <a:endParaRPr lang="fr-FR" sz="4000" dirty="0">
              <a:solidFill>
                <a:schemeClr val="bg1"/>
              </a:solidFill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0239A3-C532-4151-9C15-D51674A3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976" y="4156084"/>
            <a:ext cx="10116524" cy="2135332"/>
          </a:xfrm>
        </p:spPr>
        <p:txBody>
          <a:bodyPr>
            <a:normAutofit/>
          </a:bodyPr>
          <a:lstStyle/>
          <a:p>
            <a:endParaRPr lang="fr-FR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												</a:t>
            </a:r>
          </a:p>
        </p:txBody>
      </p:sp>
    </p:spTree>
    <p:extLst>
      <p:ext uri="{BB962C8B-B14F-4D97-AF65-F5344CB8AC3E}">
        <p14:creationId xmlns:p14="http://schemas.microsoft.com/office/powerpoint/2010/main" val="7167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F5666-A852-4B45-ADF1-5CD03A7B1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729" y="289642"/>
            <a:ext cx="11695471" cy="6001774"/>
          </a:xfrm>
        </p:spPr>
        <p:txBody>
          <a:bodyPr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lang="fr-FR" sz="3600" cap="none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AUTORISATIONS</a:t>
            </a:r>
            <a:r>
              <a:rPr lang="fr-FR" sz="4000" cap="none" dirty="0">
                <a:solidFill>
                  <a:schemeClr val="bg1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: </a:t>
            </a:r>
            <a:br>
              <a:rPr lang="fr-FR" sz="4000" cap="none" dirty="0">
                <a:solidFill>
                  <a:schemeClr val="bg1"/>
                </a:solidFill>
                <a:latin typeface="Georgia" panose="02040502050405020303" pitchFamily="18" charset="0"/>
                <a:cs typeface="Calibri" panose="020F0502020204030204" pitchFamily="34" charset="0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DPN : textes  JO du 10 mars 2018  : Rappel des conditions de formation et d’expérience des biologistes exerçant les activités de DPN 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</a:b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</a:b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MSM :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Diplôme  Biochimie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+ 12 mois de formation dans un site autorisé</a:t>
            </a:r>
            <a:b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</a:b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Cytogénétique : Diplôme Cytogénétique + 36 mois de formation dans un site autorisé</a:t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</a:b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Biochimie fœtale : Diplôme  Biochimie + 12 mois de formation dans un site autorisé</a:t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</a:b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Maladies infectieuses : Diplôme Maladies infectieuses + 12 mois de formation dans un site autorisé</a:t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</a:b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ADNFLC : Diplôme Cytogénétique ou Génétique moléculaire + 36 mois de formation dans un site autorisé</a:t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</a:b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Problème du diplôme universitaire de Biochimie</a:t>
            </a:r>
            <a:b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</a:b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Soit indiqué dans la maquette des </a:t>
            </a:r>
            <a:r>
              <a:rPr kumimoji="0" lang="fr-FR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DES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, soit n’existe pas  !</a:t>
            </a:r>
            <a:b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</a:br>
            <a:endParaRPr lang="fr-FR" sz="4000" dirty="0">
              <a:solidFill>
                <a:schemeClr val="bg1"/>
              </a:solidFill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0239A3-C532-4151-9C15-D51674A3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976" y="4156084"/>
            <a:ext cx="10116524" cy="2135332"/>
          </a:xfrm>
        </p:spPr>
        <p:txBody>
          <a:bodyPr>
            <a:normAutofit/>
          </a:bodyPr>
          <a:lstStyle/>
          <a:p>
            <a:endParaRPr lang="fr-FR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												</a:t>
            </a:r>
          </a:p>
        </p:txBody>
      </p:sp>
    </p:spTree>
    <p:extLst>
      <p:ext uri="{BB962C8B-B14F-4D97-AF65-F5344CB8AC3E}">
        <p14:creationId xmlns:p14="http://schemas.microsoft.com/office/powerpoint/2010/main" val="372761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F5666-A852-4B45-ADF1-5CD03A7B1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7" y="165948"/>
            <a:ext cx="11695471" cy="6294038"/>
          </a:xfrm>
        </p:spPr>
        <p:txBody>
          <a:bodyPr>
            <a:normAutofit fontScale="90000"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fr-FR" sz="3600" cap="none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AUTORISATIONS</a:t>
            </a:r>
            <a:r>
              <a:rPr lang="fr-FR" sz="4000" cap="none" dirty="0">
                <a:solidFill>
                  <a:schemeClr val="bg1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: </a:t>
            </a:r>
            <a:br>
              <a:rPr lang="fr-FR" sz="4000" cap="none" dirty="0">
                <a:solidFill>
                  <a:schemeClr val="bg1"/>
                </a:solidFill>
                <a:latin typeface="Georgia" panose="02040502050405020303" pitchFamily="18" charset="0"/>
                <a:cs typeface="Calibri" panose="020F0502020204030204" pitchFamily="34" charset="0"/>
              </a:rPr>
            </a:b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Problème du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diplôme universitaire de Biochimie</a:t>
            </a:r>
            <a:b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</a:br>
            <a:r>
              <a:rPr kumimoji="0" lang="fr-FR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L’instruction DGOS/PF2 n° 2014-255 du 2 septembre 2014  propose bien d’interpréter les textes de la façon suivante:</a:t>
            </a:r>
            <a:br>
              <a:rPr kumimoji="0" lang="fr-FR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</a:br>
            <a:r>
              <a:rPr kumimoji="0" lang="fr-FR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La mention « diplôme universitaire » du projet de décret recouvre tout type de diplôme délivré par une université française, y compris les options du DES de biologie médicale (mais il faut que cela soit mentionné dans la maquette du DES)</a:t>
            </a:r>
            <a:br>
              <a:rPr kumimoji="0" lang="fr-FR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</a:br>
            <a:b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</a:br>
            <a:r>
              <a:rPr kumimoji="0" lang="fr-FR" sz="31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Pour les nouvelles demandes </a:t>
            </a:r>
            <a:br>
              <a:rPr kumimoji="0" lang="fr-FR" sz="31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</a:br>
            <a:r>
              <a:rPr kumimoji="0" lang="fr-FR" sz="31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d’autorisation, </a:t>
            </a:r>
            <a:br>
              <a:rPr kumimoji="0" lang="fr-FR" sz="31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</a:br>
            <a:r>
              <a:rPr kumimoji="0" lang="fr-FR" sz="31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a priori les choses s’arrangent !</a:t>
            </a:r>
            <a:br>
              <a:rPr kumimoji="0" lang="fr-FR" sz="31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</a:br>
            <a:br>
              <a:rPr kumimoji="0" lang="fr-FR" sz="31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fr-FR" sz="4000" dirty="0">
              <a:solidFill>
                <a:schemeClr val="bg1"/>
              </a:solidFill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BD7193-84DF-88EC-5345-54D9670BF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693" y="3501813"/>
            <a:ext cx="4741015" cy="31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64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F5666-A852-4B45-ADF1-5CD03A7B1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7" y="165948"/>
            <a:ext cx="11695471" cy="6294038"/>
          </a:xfrm>
        </p:spPr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br>
              <a:rPr kumimoji="0" lang="fr-FR" sz="31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fr-FR" sz="4000" dirty="0">
              <a:solidFill>
                <a:schemeClr val="bg1"/>
              </a:solidFill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48B314-19A5-BC2E-E0AE-970C29EEAAFC}"/>
              </a:ext>
            </a:extLst>
          </p:cNvPr>
          <p:cNvSpPr txBox="1"/>
          <p:nvPr/>
        </p:nvSpPr>
        <p:spPr>
          <a:xfrm>
            <a:off x="640988" y="717973"/>
            <a:ext cx="1056250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Georgia" panose="02040502050405020303" pitchFamily="18" charset="0"/>
              </a:rPr>
              <a:t>Impératifs d’horaire pour les orateurs en </a:t>
            </a:r>
            <a:r>
              <a:rPr lang="fr-FR" sz="4000" dirty="0" err="1">
                <a:solidFill>
                  <a:schemeClr val="bg1"/>
                </a:solidFill>
                <a:latin typeface="Georgia" panose="02040502050405020303" pitchFamily="18" charset="0"/>
              </a:rPr>
              <a:t>visio</a:t>
            </a:r>
            <a:endParaRPr lang="fr-FR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fr-FR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4000" dirty="0">
                <a:solidFill>
                  <a:schemeClr val="bg1"/>
                </a:solidFill>
                <a:latin typeface="Georgia" panose="02040502050405020303" pitchFamily="18" charset="0"/>
              </a:rPr>
              <a:t>Laurence Abraham (FFRSP) 11h50</a:t>
            </a:r>
          </a:p>
          <a:p>
            <a:endParaRPr lang="fr-FR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4000" dirty="0">
                <a:solidFill>
                  <a:schemeClr val="bg1"/>
                </a:solidFill>
                <a:latin typeface="Georgia" panose="02040502050405020303" pitchFamily="18" charset="0"/>
              </a:rPr>
              <a:t>Pr Nelly </a:t>
            </a:r>
            <a:r>
              <a:rPr lang="fr-FR" sz="4000" dirty="0" err="1">
                <a:solidFill>
                  <a:schemeClr val="bg1"/>
                </a:solidFill>
                <a:latin typeface="Georgia" panose="02040502050405020303" pitchFamily="18" charset="0"/>
              </a:rPr>
              <a:t>Pitteloud</a:t>
            </a:r>
            <a:r>
              <a:rPr lang="fr-FR" sz="4000" dirty="0">
                <a:solidFill>
                  <a:schemeClr val="bg1"/>
                </a:solidFill>
                <a:latin typeface="Georgia" panose="02040502050405020303" pitchFamily="18" charset="0"/>
              </a:rPr>
              <a:t> à 14 h</a:t>
            </a:r>
          </a:p>
          <a:p>
            <a:endParaRPr lang="fr-FR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fr-FR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82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F5666-A852-4B45-ADF1-5CD03A7B1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7" y="165948"/>
            <a:ext cx="11695471" cy="6294038"/>
          </a:xfrm>
        </p:spPr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br>
              <a:rPr kumimoji="0" lang="fr-FR" sz="31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fr-FR" sz="4000" dirty="0">
              <a:solidFill>
                <a:schemeClr val="bg1"/>
              </a:solidFill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48B314-19A5-BC2E-E0AE-970C29EEAAFC}"/>
              </a:ext>
            </a:extLst>
          </p:cNvPr>
          <p:cNvSpPr txBox="1"/>
          <p:nvPr/>
        </p:nvSpPr>
        <p:spPr>
          <a:xfrm>
            <a:off x="2842321" y="2459504"/>
            <a:ext cx="50642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Georgia" panose="02040502050405020303" pitchFamily="18" charset="0"/>
              </a:rPr>
              <a:t>Bonne Journée ABA !</a:t>
            </a:r>
          </a:p>
          <a:p>
            <a:endParaRPr lang="fr-FR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fr-FR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6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F0239A3-C532-4151-9C15-D51674A3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976" y="4156084"/>
            <a:ext cx="10116524" cy="2135332"/>
          </a:xfrm>
        </p:spPr>
        <p:txBody>
          <a:bodyPr>
            <a:normAutofit/>
          </a:bodyPr>
          <a:lstStyle/>
          <a:p>
            <a:endParaRPr lang="fr-FR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												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7092D2-8779-C4C7-9A98-26B843410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40" y="1015410"/>
            <a:ext cx="8611446" cy="55991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56AC4F8-DC6F-76E1-B803-F23341776BDE}"/>
              </a:ext>
            </a:extLst>
          </p:cNvPr>
          <p:cNvSpPr txBox="1"/>
          <p:nvPr/>
        </p:nvSpPr>
        <p:spPr>
          <a:xfrm>
            <a:off x="345440" y="243418"/>
            <a:ext cx="695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Le programme</a:t>
            </a:r>
          </a:p>
        </p:txBody>
      </p:sp>
    </p:spTree>
    <p:extLst>
      <p:ext uri="{BB962C8B-B14F-4D97-AF65-F5344CB8AC3E}">
        <p14:creationId xmlns:p14="http://schemas.microsoft.com/office/powerpoint/2010/main" val="418634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F0239A3-C532-4151-9C15-D51674A3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976" y="4156084"/>
            <a:ext cx="10116524" cy="2135332"/>
          </a:xfrm>
        </p:spPr>
        <p:txBody>
          <a:bodyPr>
            <a:normAutofit/>
          </a:bodyPr>
          <a:lstStyle/>
          <a:p>
            <a:endParaRPr lang="fr-FR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												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56AC4F8-DC6F-76E1-B803-F23341776BDE}"/>
              </a:ext>
            </a:extLst>
          </p:cNvPr>
          <p:cNvSpPr txBox="1"/>
          <p:nvPr/>
        </p:nvSpPr>
        <p:spPr>
          <a:xfrm>
            <a:off x="345440" y="243418"/>
            <a:ext cx="695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Le programme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F04D29C-E88C-CCB6-0CC3-4BE6A61AE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3" y="975360"/>
            <a:ext cx="8859520" cy="53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3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F5666-A852-4B45-ADF1-5CD03A7B1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49" y="1298786"/>
            <a:ext cx="11695471" cy="4260427"/>
          </a:xfrm>
        </p:spPr>
        <p:txBody>
          <a:bodyPr>
            <a:normAutofit/>
          </a:bodyPr>
          <a:lstStyle/>
          <a:p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  <a:t> </a:t>
            </a: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0239A3-C532-4151-9C15-D51674A3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976" y="4156084"/>
            <a:ext cx="10116524" cy="2135332"/>
          </a:xfrm>
        </p:spPr>
        <p:txBody>
          <a:bodyPr>
            <a:normAutofit/>
          </a:bodyPr>
          <a:lstStyle/>
          <a:p>
            <a:endParaRPr lang="fr-FR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												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0BABE82-F937-1CCC-CC38-69C1CD5150E6}"/>
              </a:ext>
            </a:extLst>
          </p:cNvPr>
          <p:cNvSpPr txBox="1"/>
          <p:nvPr/>
        </p:nvSpPr>
        <p:spPr>
          <a:xfrm>
            <a:off x="194732" y="542455"/>
            <a:ext cx="11096413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  <a:t>ABA : Une société savante qui vous représente</a:t>
            </a:r>
          </a:p>
          <a:p>
            <a:endParaRPr lang="fr-FR" sz="4000" dirty="0">
              <a:solidFill>
                <a:schemeClr val="bg1"/>
              </a:solidFill>
              <a:latin typeface="Georgia" panose="02040502050405020303" pitchFamily="18" charset="0"/>
              <a:ea typeface="Batang" panose="02030600000101010101" pitchFamily="18" charset="-127"/>
            </a:endParaRPr>
          </a:p>
          <a:p>
            <a: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Au niveau des Instances</a:t>
            </a:r>
          </a:p>
          <a:p>
            <a: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DGS/HAS, ABM, ANSM</a:t>
            </a:r>
          </a:p>
          <a:p>
            <a:endParaRPr lang="fr-FR" sz="3600" dirty="0">
              <a:solidFill>
                <a:schemeClr val="bg1"/>
              </a:solidFill>
              <a:latin typeface="Georgia" panose="02040502050405020303" pitchFamily="18" charset="0"/>
              <a:ea typeface="Batang" panose="02030600000101010101" pitchFamily="18" charset="-127"/>
            </a:endParaRPr>
          </a:p>
          <a:p>
            <a: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Au niveau des CPDPN (FFCPDPN et CFMF)</a:t>
            </a:r>
          </a:p>
          <a:p>
            <a:endParaRPr lang="fr-FR" sz="3600" dirty="0">
              <a:solidFill>
                <a:schemeClr val="bg1"/>
              </a:solidFill>
              <a:latin typeface="Georgia" panose="02040502050405020303" pitchFamily="18" charset="0"/>
              <a:ea typeface="Batang" panose="02030600000101010101" pitchFamily="18" charset="-127"/>
            </a:endParaRPr>
          </a:p>
          <a:p>
            <a: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Au niveau des tribunaux (si besoin)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96282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F5666-A852-4B45-ADF1-5CD03A7B1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24" y="1696535"/>
            <a:ext cx="11695471" cy="2729653"/>
          </a:xfrm>
        </p:spPr>
        <p:txBody>
          <a:bodyPr>
            <a:normAutofit fontScale="90000"/>
          </a:bodyPr>
          <a:lstStyle/>
          <a:p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r>
              <a:rPr lang="fr-FR" sz="2300" cap="none" dirty="0">
                <a:latin typeface="Georgia" panose="02040502050405020303" pitchFamily="18" charset="0"/>
              </a:rPr>
              <a:t>	</a:t>
            </a: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0239A3-C532-4151-9C15-D51674A3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976" y="4156084"/>
            <a:ext cx="10116524" cy="2135332"/>
          </a:xfrm>
        </p:spPr>
        <p:txBody>
          <a:bodyPr>
            <a:normAutofit/>
          </a:bodyPr>
          <a:lstStyle/>
          <a:p>
            <a:endParaRPr lang="fr-FR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												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0F8A6E-D8FF-B02B-3AFC-E18EDD7FC57C}"/>
              </a:ext>
            </a:extLst>
          </p:cNvPr>
          <p:cNvSpPr txBox="1"/>
          <p:nvPr/>
        </p:nvSpPr>
        <p:spPr>
          <a:xfrm>
            <a:off x="82221" y="-248950"/>
            <a:ext cx="120275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r-FR" sz="2800" cap="none" dirty="0">
                <a:latin typeface="Georgia" panose="02040502050405020303" pitchFamily="18" charset="0"/>
              </a:rPr>
            </a:br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Réunions ANSM /ABM/HAS/ABA (septembre et décembre 2023)</a:t>
            </a:r>
          </a:p>
          <a:p>
            <a:endParaRPr lang="fr-FR" sz="2800" cap="none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Rappel : 2022 problème de tension pour les réactifs DPNI chez Illumina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Problème des tensions  de réactifs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hCGb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chez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Revvity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(ex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PerkinElmer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Que faire si  pénurie de réactif </a:t>
            </a:r>
            <a:r>
              <a:rPr lang="fr-FR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Revvity</a:t>
            </a:r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 (&gt;80% des MSM) ?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Quels labos sont capables de prendre l’activité de façon temporaire ?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Ou bien proposer du DPNI pour les patientes concernées ? Mais distorsion de prise en charge ! Cout pour la CNAM !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Plusieurs réunions pour suivre les stocks, les pistes pour nouveau fournisseur de l’anticorps..</a:t>
            </a:r>
            <a:endParaRPr lang="fr-FR" sz="2800" cap="none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Finalement , après établissements de plans B, C, D… </a:t>
            </a:r>
            <a:r>
              <a:rPr lang="fr-FR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Revvity</a:t>
            </a:r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 a assuré la fourniture de réactifs sans rupture.</a:t>
            </a:r>
            <a:b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C91A1DB-7507-1367-8B86-97DE2FCE2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738" y="5466077"/>
            <a:ext cx="1132598" cy="12715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FA7F4D4-DE4D-444A-C56B-3EE0FA134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328" y="5466077"/>
            <a:ext cx="2535005" cy="12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8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F5666-A852-4B45-ADF1-5CD03A7B1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24" y="1696535"/>
            <a:ext cx="11695471" cy="2729653"/>
          </a:xfrm>
        </p:spPr>
        <p:txBody>
          <a:bodyPr>
            <a:normAutofit fontScale="90000"/>
          </a:bodyPr>
          <a:lstStyle/>
          <a:p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r>
              <a:rPr lang="fr-FR" sz="2300" cap="none" dirty="0">
                <a:latin typeface="Georgia" panose="02040502050405020303" pitchFamily="18" charset="0"/>
              </a:rPr>
              <a:t>	</a:t>
            </a: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0239A3-C532-4151-9C15-D51674A3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976" y="4156084"/>
            <a:ext cx="10116524" cy="2135332"/>
          </a:xfrm>
        </p:spPr>
        <p:txBody>
          <a:bodyPr>
            <a:normAutofit/>
          </a:bodyPr>
          <a:lstStyle/>
          <a:p>
            <a:endParaRPr lang="fr-FR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												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0F8A6E-D8FF-B02B-3AFC-E18EDD7FC57C}"/>
              </a:ext>
            </a:extLst>
          </p:cNvPr>
          <p:cNvSpPr txBox="1"/>
          <p:nvPr/>
        </p:nvSpPr>
        <p:spPr>
          <a:xfrm>
            <a:off x="164442" y="249141"/>
            <a:ext cx="120275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ABM : Corinne SAULT, Sophie DREUX  et Gilles RENOM</a:t>
            </a:r>
          </a:p>
          <a:p>
            <a:br>
              <a:rPr lang="fr-FR" sz="2800" cap="none" dirty="0">
                <a:latin typeface="Georgia" panose="02040502050405020303" pitchFamily="18" charset="0"/>
              </a:rPr>
            </a:br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r>
              <a:rPr lang="fr-FR" sz="2800" cap="none" dirty="0">
                <a:latin typeface="Georgia" panose="02040502050405020303" pitchFamily="18" charset="0"/>
              </a:rPr>
              <a:t> </a:t>
            </a:r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Groupe de travail  « ABM, FFRSP et dépistage de la trisomie 21 »</a:t>
            </a:r>
            <a:b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- Groupe de travail « Bonnes pratiques dépistage </a:t>
            </a:r>
            <a:r>
              <a:rPr lang="fr-FR" sz="2800" cap="none" dirty="0" err="1">
                <a:solidFill>
                  <a:schemeClr val="bg1"/>
                </a:solidFill>
                <a:latin typeface="Georgia" panose="02040502050405020303" pitchFamily="18" charset="0"/>
              </a:rPr>
              <a:t>ADNlc</a:t>
            </a:r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 »</a:t>
            </a:r>
          </a:p>
          <a:p>
            <a:endParaRPr lang="fr-FR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Autres réunions </a:t>
            </a:r>
          </a:p>
          <a:p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Discussion pour la préparation du décret publié le 30 décembre 2023 relatif à l’examen des caractéristiques génétiques d’une personne.</a:t>
            </a:r>
          </a:p>
          <a:p>
            <a:endParaRPr lang="fr-FR" sz="2800" cap="none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Protocole d’organisation entre le médecin qualifié en génétique et le conseillé en génétique (mars 2024)</a:t>
            </a:r>
          </a:p>
          <a:p>
            <a:endParaRPr lang="fr-FR" sz="2800" cap="none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Réunion avec la FFRSP en janvier 2024 et webinaire le 18 juin </a:t>
            </a:r>
          </a:p>
          <a:p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Cf Laurence Abraham </a:t>
            </a:r>
          </a:p>
          <a:p>
            <a:endParaRPr lang="fr-FR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0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F5666-A852-4B45-ADF1-5CD03A7B1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24" y="1696535"/>
            <a:ext cx="11695471" cy="2729653"/>
          </a:xfrm>
        </p:spPr>
        <p:txBody>
          <a:bodyPr>
            <a:normAutofit fontScale="90000"/>
          </a:bodyPr>
          <a:lstStyle/>
          <a:p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r>
              <a:rPr lang="fr-FR" sz="2300" cap="none" dirty="0">
                <a:latin typeface="Georgia" panose="02040502050405020303" pitchFamily="18" charset="0"/>
              </a:rPr>
              <a:t>	</a:t>
            </a: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0239A3-C532-4151-9C15-D51674A3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976" y="4156084"/>
            <a:ext cx="10116524" cy="2135332"/>
          </a:xfrm>
        </p:spPr>
        <p:txBody>
          <a:bodyPr>
            <a:normAutofit/>
          </a:bodyPr>
          <a:lstStyle/>
          <a:p>
            <a:endParaRPr lang="fr-FR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												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0F8A6E-D8FF-B02B-3AFC-E18EDD7FC57C}"/>
              </a:ext>
            </a:extLst>
          </p:cNvPr>
          <p:cNvSpPr txBox="1"/>
          <p:nvPr/>
        </p:nvSpPr>
        <p:spPr>
          <a:xfrm>
            <a:off x="164442" y="249141"/>
            <a:ext cx="1169547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ABM : Corinne SAULT, Sophie DREUX  et Gilles RENOM</a:t>
            </a:r>
          </a:p>
          <a:p>
            <a:br>
              <a:rPr lang="fr-FR" sz="2800" cap="none" dirty="0">
                <a:latin typeface="Georgia" panose="02040502050405020303" pitchFamily="18" charset="0"/>
              </a:rPr>
            </a:br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r>
              <a:rPr lang="fr-FR" sz="2800" cap="none" dirty="0">
                <a:latin typeface="Georgia" panose="02040502050405020303" pitchFamily="18" charset="0"/>
              </a:rPr>
              <a:t> </a:t>
            </a:r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Groupe de travail  « ABM, FFRSP et dépistage de la trisomie 21 »</a:t>
            </a:r>
            <a:b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- Groupe de travail « Bonnes pratiques dépistage </a:t>
            </a:r>
            <a:r>
              <a:rPr lang="fr-FR" sz="2800" cap="none" dirty="0" err="1">
                <a:solidFill>
                  <a:schemeClr val="bg1"/>
                </a:solidFill>
                <a:latin typeface="Georgia" panose="02040502050405020303" pitchFamily="18" charset="0"/>
              </a:rPr>
              <a:t>ADNlc</a:t>
            </a:r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 »</a:t>
            </a:r>
          </a:p>
          <a:p>
            <a:endParaRPr lang="fr-FR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En discussion, à la demande des cytogénéticiens :</a:t>
            </a:r>
          </a:p>
          <a:p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Rendre un risque de T18 pour les marqueurs très atypiques, afin de pouvoir prescrire un DPNI pour des femmes à faible risque de T21</a:t>
            </a:r>
          </a:p>
          <a:p>
            <a:endParaRPr lang="fr-FR" sz="2800" cap="none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Cas des femmes assez jeunes avec CN fine et </a:t>
            </a:r>
            <a:r>
              <a:rPr lang="fr-FR" sz="2800" cap="none" dirty="0" err="1">
                <a:solidFill>
                  <a:schemeClr val="bg1"/>
                </a:solidFill>
                <a:latin typeface="Georgia" panose="02040502050405020303" pitchFamily="18" charset="0"/>
              </a:rPr>
              <a:t>hCGb</a:t>
            </a:r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 basse …</a:t>
            </a:r>
          </a:p>
          <a:p>
            <a:endParaRPr lang="fr-FR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En discussion </a:t>
            </a:r>
          </a:p>
          <a:p>
            <a:endParaRPr lang="fr-FR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4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F5666-A852-4B45-ADF1-5CD03A7B1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24" y="1696535"/>
            <a:ext cx="11695471" cy="2729653"/>
          </a:xfrm>
        </p:spPr>
        <p:txBody>
          <a:bodyPr>
            <a:normAutofit fontScale="90000"/>
          </a:bodyPr>
          <a:lstStyle/>
          <a:p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r>
              <a:rPr lang="fr-FR" sz="2300" cap="none" dirty="0">
                <a:latin typeface="Georgia" panose="02040502050405020303" pitchFamily="18" charset="0"/>
              </a:rPr>
              <a:t>	</a:t>
            </a: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0239A3-C532-4151-9C15-D51674A3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976" y="4156084"/>
            <a:ext cx="10116524" cy="2135332"/>
          </a:xfrm>
        </p:spPr>
        <p:txBody>
          <a:bodyPr>
            <a:normAutofit/>
          </a:bodyPr>
          <a:lstStyle/>
          <a:p>
            <a:endParaRPr lang="fr-FR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												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0F8A6E-D8FF-B02B-3AFC-E18EDD7FC57C}"/>
              </a:ext>
            </a:extLst>
          </p:cNvPr>
          <p:cNvSpPr txBox="1"/>
          <p:nvPr/>
        </p:nvSpPr>
        <p:spPr>
          <a:xfrm>
            <a:off x="143180" y="479434"/>
            <a:ext cx="1202755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cap="none" dirty="0">
                <a:solidFill>
                  <a:schemeClr val="bg1"/>
                </a:solidFill>
                <a:latin typeface="Georgia" panose="02040502050405020303" pitchFamily="18" charset="0"/>
              </a:rPr>
              <a:t>CFMF : Sophie DREUX  et Etienne VOIRIN-MATHIEU</a:t>
            </a:r>
            <a:br>
              <a:rPr lang="fr-FR" sz="2800" cap="none" dirty="0">
                <a:latin typeface="Georgia" panose="02040502050405020303" pitchFamily="18" charset="0"/>
              </a:rPr>
            </a:br>
            <a:endParaRPr lang="fr-FR" sz="2800" cap="none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22-24 mai 2024 organisé par les 2 CPDPN de Bordeaux</a:t>
            </a:r>
          </a:p>
          <a:p>
            <a:endParaRPr lang="fr-FR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dirty="0">
                <a:solidFill>
                  <a:schemeClr val="bg1"/>
                </a:solidFill>
                <a:latin typeface="Georgia" panose="02040502050405020303" pitchFamily="18" charset="0"/>
              </a:rPr>
              <a:t>Présentation et discussion au sujet des cinétiques d’hCG suite à la publication de l’article hCG10</a:t>
            </a:r>
          </a:p>
          <a:p>
            <a:r>
              <a:rPr lang="fr-FR" sz="2400" dirty="0">
                <a:solidFill>
                  <a:srgbClr val="0070C0"/>
                </a:solidFill>
                <a:latin typeface="Georgia" panose="02040502050405020303" pitchFamily="18" charset="0"/>
              </a:rPr>
              <a:t>Very </a:t>
            </a:r>
            <a:r>
              <a:rPr lang="fr-FR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elevated</a:t>
            </a:r>
            <a:r>
              <a:rPr lang="fr-FR" sz="2400" dirty="0">
                <a:solidFill>
                  <a:srgbClr val="0070C0"/>
                </a:solidFill>
                <a:latin typeface="Georgia" panose="02040502050405020303" pitchFamily="18" charset="0"/>
              </a:rPr>
              <a:t> hCG</a:t>
            </a:r>
            <a:r>
              <a:rPr lang="el-GR" sz="2400" dirty="0">
                <a:solidFill>
                  <a:srgbClr val="0070C0"/>
                </a:solidFill>
                <a:latin typeface="Georgia" panose="02040502050405020303" pitchFamily="18" charset="0"/>
              </a:rPr>
              <a:t>β (≥10 </a:t>
            </a:r>
            <a:r>
              <a:rPr lang="fr-FR" sz="2400" dirty="0">
                <a:solidFill>
                  <a:srgbClr val="0070C0"/>
                </a:solidFill>
                <a:latin typeface="Georgia" panose="02040502050405020303" pitchFamily="18" charset="0"/>
              </a:rPr>
              <a:t>multiple of the </a:t>
            </a:r>
            <a:r>
              <a:rPr lang="fr-FR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median</a:t>
            </a:r>
            <a:r>
              <a:rPr lang="fr-FR" sz="2400" dirty="0">
                <a:solidFill>
                  <a:srgbClr val="0070C0"/>
                </a:solidFill>
                <a:latin typeface="Georgia" panose="02040502050405020303" pitchFamily="18" charset="0"/>
              </a:rPr>
              <a:t>) in </a:t>
            </a:r>
            <a:r>
              <a:rPr lang="fr-FR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maternal</a:t>
            </a:r>
            <a:r>
              <a:rPr lang="fr-FR" sz="2400" dirty="0">
                <a:solidFill>
                  <a:srgbClr val="0070C0"/>
                </a:solidFill>
                <a:latin typeface="Georgia" panose="02040502050405020303" pitchFamily="18" charset="0"/>
              </a:rPr>
              <a:t> marker screening for Down syndrome: Frequency, </a:t>
            </a:r>
            <a:r>
              <a:rPr lang="fr-FR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etiologies</a:t>
            </a:r>
            <a:r>
              <a:rPr lang="fr-FR" sz="2400" dirty="0">
                <a:solidFill>
                  <a:srgbClr val="0070C0"/>
                </a:solidFill>
                <a:latin typeface="Georgia" panose="02040502050405020303" pitchFamily="18" charset="0"/>
              </a:rPr>
              <a:t>, </a:t>
            </a:r>
            <a:r>
              <a:rPr lang="fr-FR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outcomes</a:t>
            </a:r>
            <a:r>
              <a:rPr lang="fr-FR" sz="2400" dirty="0">
                <a:solidFill>
                  <a:srgbClr val="0070C0"/>
                </a:solidFill>
                <a:latin typeface="Georgia" panose="02040502050405020303" pitchFamily="18" charset="0"/>
              </a:rPr>
              <a:t>, and guidelines </a:t>
            </a:r>
          </a:p>
          <a:p>
            <a:r>
              <a:rPr lang="fr-FR" sz="2400" dirty="0">
                <a:solidFill>
                  <a:srgbClr val="0070C0"/>
                </a:solidFill>
                <a:latin typeface="Georgia" panose="02040502050405020303" pitchFamily="18" charset="0"/>
              </a:rPr>
              <a:t>Sophie Dreux| Jonathan </a:t>
            </a:r>
            <a:r>
              <a:rPr lang="fr-FR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Rosenblatt</a:t>
            </a:r>
            <a:r>
              <a:rPr lang="fr-FR" sz="2400" dirty="0">
                <a:solidFill>
                  <a:srgbClr val="0070C0"/>
                </a:solidFill>
                <a:latin typeface="Georgia" panose="02040502050405020303" pitchFamily="18" charset="0"/>
              </a:rPr>
              <a:t> | Jérôme Massardier | Alexandra </a:t>
            </a:r>
            <a:r>
              <a:rPr lang="fr-FR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Benachi</a:t>
            </a:r>
            <a:r>
              <a:rPr lang="fr-FR" sz="2400" dirty="0">
                <a:solidFill>
                  <a:srgbClr val="0070C0"/>
                </a:solidFill>
                <a:latin typeface="Georgia" panose="02040502050405020303" pitchFamily="18" charset="0"/>
              </a:rPr>
              <a:t>| Etienne Voirin‐Mathieu | ABA </a:t>
            </a:r>
            <a:r>
              <a:rPr lang="fr-FR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Study</a:t>
            </a:r>
            <a:r>
              <a:rPr lang="fr-FR" sz="2400" dirty="0">
                <a:solidFill>
                  <a:srgbClr val="0070C0"/>
                </a:solidFill>
                <a:latin typeface="Georgia" panose="02040502050405020303" pitchFamily="18" charset="0"/>
              </a:rPr>
              <a:t> Group | Françoise Muller. Prenat </a:t>
            </a:r>
            <a:r>
              <a:rPr lang="fr-FR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Diagn</a:t>
            </a:r>
            <a:r>
              <a:rPr lang="fr-FR" sz="2400" dirty="0">
                <a:solidFill>
                  <a:srgbClr val="0070C0"/>
                </a:solidFill>
                <a:latin typeface="Georgia" panose="02040502050405020303" pitchFamily="18" charset="0"/>
              </a:rPr>
              <a:t>. 2024;1‐6</a:t>
            </a:r>
            <a:endParaRPr lang="fr-FR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1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F5666-A852-4B45-ADF1-5CD03A7B1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24" y="1696535"/>
            <a:ext cx="11695471" cy="2729653"/>
          </a:xfrm>
        </p:spPr>
        <p:txBody>
          <a:bodyPr>
            <a:normAutofit fontScale="90000"/>
          </a:bodyPr>
          <a:lstStyle/>
          <a:p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r>
              <a:rPr lang="fr-FR" sz="2300" cap="none" dirty="0">
                <a:latin typeface="Georgia" panose="02040502050405020303" pitchFamily="18" charset="0"/>
              </a:rPr>
              <a:t>	</a:t>
            </a: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0239A3-C532-4151-9C15-D51674A3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976" y="4156084"/>
            <a:ext cx="10116524" cy="2135332"/>
          </a:xfrm>
        </p:spPr>
        <p:txBody>
          <a:bodyPr>
            <a:normAutofit/>
          </a:bodyPr>
          <a:lstStyle/>
          <a:p>
            <a:endParaRPr lang="fr-FR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												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4A5298-6032-6B47-60B4-3D1815C3DFCF}"/>
              </a:ext>
            </a:extLst>
          </p:cNvPr>
          <p:cNvSpPr txBox="1"/>
          <p:nvPr/>
        </p:nvSpPr>
        <p:spPr>
          <a:xfrm>
            <a:off x="139891" y="904966"/>
            <a:ext cx="1131127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Formation T21 organisée par </a:t>
            </a:r>
            <a:r>
              <a:rPr lang="fr-FR" altLang="fr-FR" sz="2400" dirty="0" err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BioForLabs</a:t>
            </a:r>
            <a:r>
              <a:rPr lang="fr-FR" altLang="fr-FR" sz="24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(ex Mérieux Université) : </a:t>
            </a:r>
            <a:r>
              <a:rPr lang="fr-FR" altLang="fr-FR" sz="24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https://bioforlabs.com/</a:t>
            </a:r>
            <a:r>
              <a:rPr lang="fr-FR" altLang="fr-FR" sz="24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 ; formation en distanciel </a:t>
            </a:r>
            <a:r>
              <a:rPr lang="fr-FR" altLang="fr-FR" sz="2400" b="1" dirty="0">
                <a:solidFill>
                  <a:srgbClr val="CC0099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sur deux ½ journée les lundi 4 mardi 5 novembre 2024 le matin.</a:t>
            </a:r>
            <a:endParaRPr lang="fr-FR" sz="2400" b="1" dirty="0">
              <a:solidFill>
                <a:srgbClr val="CC0099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FR" sz="2000" cap="none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B270FB-B5B4-0F87-245C-5E2578625A1A}"/>
              </a:ext>
            </a:extLst>
          </p:cNvPr>
          <p:cNvSpPr txBox="1"/>
          <p:nvPr/>
        </p:nvSpPr>
        <p:spPr>
          <a:xfrm>
            <a:off x="230293" y="197080"/>
            <a:ext cx="4238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Georgia" panose="02040502050405020303" pitchFamily="18" charset="0"/>
              </a:rPr>
              <a:t>LES FORMATIONS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651AF6A-6B1C-B6DE-D916-833C0CEB0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93" y="2217510"/>
            <a:ext cx="8648532" cy="49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09107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629</TotalTime>
  <Words>1268</Words>
  <Application>Microsoft Office PowerPoint</Application>
  <PresentationFormat>Grand écran</PresentationFormat>
  <Paragraphs>131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Calibri</vt:lpstr>
      <vt:lpstr>Century Gothic</vt:lpstr>
      <vt:lpstr>Georgia</vt:lpstr>
      <vt:lpstr>Wingdings 3</vt:lpstr>
      <vt:lpstr>Secteur</vt:lpstr>
      <vt:lpstr>Réunion ABA 2024  19 Juin 2024 ICM PARIS</vt:lpstr>
      <vt:lpstr>Présentation PowerPoint</vt:lpstr>
      <vt:lpstr>Présentation PowerPoint</vt:lpstr>
      <vt:lpstr>   </vt:lpstr>
      <vt:lpstr>      </vt:lpstr>
      <vt:lpstr>      </vt:lpstr>
      <vt:lpstr>      </vt:lpstr>
      <vt:lpstr>      </vt:lpstr>
      <vt:lpstr>      </vt:lpstr>
      <vt:lpstr>Les formations </vt:lpstr>
      <vt:lpstr> La Vie de ABA : LE BUREAU   </vt:lpstr>
      <vt:lpstr> La Vie de ABA :   </vt:lpstr>
      <vt:lpstr> La Vie de ABA : LE BUREAU   </vt:lpstr>
      <vt:lpstr>Répertoire ABA :  Mise à jour nécessaire fréquente. Une mise à jour est permanente, merci d’indiquer les changements de vos adresses mail (Magali Pettazzoni et Gilles Renom)  Un exemplaire du répertoire a été mis sur le site de le fédération des réseaux (FFRSP)et un autre a été donné à l ’ANSM pour le CQN </vt:lpstr>
      <vt:lpstr>AUTORISATIONS:  DPN : textes  JO du 10 mars 2018  : Rappel des conditions de formation et d’expérience des biologistes exerçant les activités de DPN   MSM : Diplôme  Biochimie + 12 mois de formation dans un site autorisé Cytogénétique : Diplôme Cytogénétique + 36 mois de formation dans un site autorisé Biochimie fœtale : Diplôme  Biochimie + 12 mois de formation dans un site autorisé Maladies infectieuses : Diplôme Maladies infectieuses + 12 mois de formation dans un site autorisé ADNFLC : Diplôme Cytogénétique ou Génétique moléculaire + 36 mois de formation dans un site autorisé Problème du diplôme universitaire de Biochimie Soit indiqué dans la maquette des DES, soit n’existe pas  ! </vt:lpstr>
      <vt:lpstr>AUTORISATIONS:  Problème du diplôme universitaire de Biochimie L’instruction DGOS/PF2 n° 2014-255 du 2 septembre 2014  propose bien d’interpréter les textes de la façon suivante: La mention « diplôme universitaire » du projet de décret recouvre tout type de diplôme délivré par une université française, y compris les options du DES de biologie médicale (mais il faut que cela soit mentionné dans la maquette du DES)  Pour les nouvelles demandes  d’autorisation,  a priori les choses s’arrangent ! 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ABA 2019 19 Juin 2019 ICM PARIS</dc:title>
  <dc:creator>Sophie Dreux</dc:creator>
  <cp:lastModifiedBy>Sophie Dreux</cp:lastModifiedBy>
  <cp:revision>61</cp:revision>
  <cp:lastPrinted>2024-06-06T09:52:39Z</cp:lastPrinted>
  <dcterms:created xsi:type="dcterms:W3CDTF">2019-06-15T17:24:14Z</dcterms:created>
  <dcterms:modified xsi:type="dcterms:W3CDTF">2024-06-18T21:19:15Z</dcterms:modified>
</cp:coreProperties>
</file>