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83" r:id="rId4"/>
    <p:sldId id="261" r:id="rId5"/>
    <p:sldId id="285" r:id="rId6"/>
    <p:sldId id="276" r:id="rId7"/>
    <p:sldId id="275" r:id="rId8"/>
    <p:sldId id="266" r:id="rId9"/>
    <p:sldId id="265" r:id="rId10"/>
    <p:sldId id="264" r:id="rId11"/>
    <p:sldId id="277" r:id="rId12"/>
    <p:sldId id="279" r:id="rId13"/>
    <p:sldId id="282" r:id="rId14"/>
    <p:sldId id="281" r:id="rId15"/>
    <p:sldId id="286" r:id="rId16"/>
    <p:sldId id="280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65"/>
    <p:restoredTop sz="96327"/>
  </p:normalViewPr>
  <p:slideViewPr>
    <p:cSldViewPr snapToGrid="0" snapToObjects="1">
      <p:cViewPr varScale="1">
        <p:scale>
          <a:sx n="82" d="100"/>
          <a:sy n="82" d="100"/>
        </p:scale>
        <p:origin x="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cfDNA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Feuil1!$A$2:$A$8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Feuil1!$B$2:$B$8</c:f>
              <c:numCache>
                <c:formatCode>General</c:formatCode>
                <c:ptCount val="7"/>
                <c:pt idx="1">
                  <c:v>20226</c:v>
                </c:pt>
                <c:pt idx="2">
                  <c:v>69131</c:v>
                </c:pt>
                <c:pt idx="4">
                  <c:v>128958</c:v>
                </c:pt>
                <c:pt idx="5">
                  <c:v>128958</c:v>
                </c:pt>
                <c:pt idx="6">
                  <c:v>129804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1E-9F4C-9DEB-65B99D4E4E57}"/>
            </c:ext>
          </c:extLst>
        </c:ser>
        <c:ser>
          <c:idx val="2"/>
          <c:order val="1"/>
          <c:tx>
            <c:strRef>
              <c:f>Feuil1!$D$1</c:f>
              <c:strCache>
                <c:ptCount val="1"/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Feuil1!$A$2:$A$8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Feuil1!$D$2:$D$8</c:f>
              <c:numCache>
                <c:formatCode>General</c:formatCode>
                <c:ptCount val="7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B1E-9F4C-9DEB-65B99D4E4E57}"/>
            </c:ext>
          </c:extLst>
        </c:ser>
        <c:ser>
          <c:idx val="3"/>
          <c:order val="2"/>
          <c:tx>
            <c:strRef>
              <c:f>Feuil1!$E$1</c:f>
              <c:strCache>
                <c:ptCount val="1"/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Feuil1!$A$2:$A$8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Feuil1!$E$2:$E$8</c:f>
              <c:numCache>
                <c:formatCode>General</c:formatCode>
                <c:ptCount val="7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B1E-9F4C-9DEB-65B99D4E4E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7899632"/>
        <c:axId val="589114448"/>
      </c:lineChart>
      <c:catAx>
        <c:axId val="88789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89114448"/>
        <c:crosses val="autoZero"/>
        <c:auto val="1"/>
        <c:lblAlgn val="ctr"/>
        <c:lblOffset val="100"/>
        <c:noMultiLvlLbl val="0"/>
      </c:catAx>
      <c:valAx>
        <c:axId val="589114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87899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Feuil1!$C$1</c:f>
              <c:strCache>
                <c:ptCount val="1"/>
                <c:pt idx="0">
                  <c:v>Karyotype +/- aCGH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Feuil1!$A$2:$A$8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Feuil1!$C$2:$C$8</c:f>
              <c:numCache>
                <c:formatCode>General</c:formatCode>
                <c:ptCount val="7"/>
                <c:pt idx="0">
                  <c:v>24496</c:v>
                </c:pt>
                <c:pt idx="1">
                  <c:v>18824</c:v>
                </c:pt>
                <c:pt idx="2">
                  <c:v>18217</c:v>
                </c:pt>
                <c:pt idx="4">
                  <c:v>15429</c:v>
                </c:pt>
                <c:pt idx="5">
                  <c:v>15406</c:v>
                </c:pt>
                <c:pt idx="6">
                  <c:v>13804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D1-7947-B1A6-8779E23C3BC1}"/>
            </c:ext>
          </c:extLst>
        </c:ser>
        <c:ser>
          <c:idx val="2"/>
          <c:order val="1"/>
          <c:tx>
            <c:strRef>
              <c:f>Feuil1!$D$1</c:f>
              <c:strCache>
                <c:ptCount val="1"/>
                <c:pt idx="0">
                  <c:v>Colonne2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Feuil1!$A$2:$A$8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Feuil1!$D$2:$D$8</c:f>
              <c:numCache>
                <c:formatCode>General</c:formatCode>
                <c:ptCount val="7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D1-7947-B1A6-8779E23C3BC1}"/>
            </c:ext>
          </c:extLst>
        </c:ser>
        <c:ser>
          <c:idx val="3"/>
          <c:order val="2"/>
          <c:tx>
            <c:strRef>
              <c:f>Feuil1!$E$1</c:f>
              <c:strCache>
                <c:ptCount val="1"/>
                <c:pt idx="0">
                  <c:v>Colonne3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Feuil1!$A$2:$A$8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Feuil1!$E$2:$E$8</c:f>
              <c:numCache>
                <c:formatCode>General</c:formatCode>
                <c:ptCount val="7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AD1-7947-B1A6-8779E23C3B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7899632"/>
        <c:axId val="589114448"/>
      </c:lineChart>
      <c:catAx>
        <c:axId val="88789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89114448"/>
        <c:crosses val="autoZero"/>
        <c:auto val="1"/>
        <c:lblAlgn val="ctr"/>
        <c:lblOffset val="100"/>
        <c:noMultiLvlLbl val="0"/>
      </c:catAx>
      <c:valAx>
        <c:axId val="589114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87899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8FB296-73E8-A246-9E92-0C1B9365A6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B85A872-975D-154B-BCE2-5DFAF49638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9CA698-2055-EC48-BA52-094B1AC46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0810-3985-8745-994B-57086D5F8FA7}" type="datetimeFigureOut">
              <a:rPr lang="fr-FR" smtClean="0"/>
              <a:t>19/06/2024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424851-F524-8E43-8508-4FDA19E34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C31384-CE69-EA44-8BEB-C62D40B60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044A-36DC-7444-85AA-BC510E99A2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9915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C06F5F-29FB-D14A-9906-5F4E2F92C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7770F7B-7CFE-5949-8441-6A73EFBF7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79D75E-D5B0-1241-856B-CD4B8B764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0810-3985-8745-994B-57086D5F8FA7}" type="datetimeFigureOut">
              <a:rPr lang="fr-FR" smtClean="0"/>
              <a:t>19/06/2024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8025C3-0912-B347-8904-00F7DC241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B10335-B37E-0541-84A2-30382CDA4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044A-36DC-7444-85AA-BC510E99A2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6211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F806511-EBBC-5048-985D-A9FD19E3B6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3D1B87D-D478-B442-A3FB-581B43A4CF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E5EDDD-6787-1344-A804-73DC0E6A7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0810-3985-8745-994B-57086D5F8FA7}" type="datetimeFigureOut">
              <a:rPr lang="fr-FR" smtClean="0"/>
              <a:t>19/06/2024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5CB7A1-F622-7E44-96DF-0407F4767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E9D964-71C4-9D49-9EFE-AFD39ABBE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044A-36DC-7444-85AA-BC510E99A2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165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E3D9D3-42E8-6944-888D-E85B7007E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5F6A56-B7D1-AA41-BCA8-9E8C52C95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EE042D-5E9E-DD48-90B7-E1D6077FC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0810-3985-8745-994B-57086D5F8FA7}" type="datetimeFigureOut">
              <a:rPr lang="fr-FR" smtClean="0"/>
              <a:t>19/06/2024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B4C433-3F1D-A543-863A-8EDFBE0F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DE9417-B664-9F41-8AD2-5E46EB31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044A-36DC-7444-85AA-BC510E99A2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0487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68F58B-7229-634D-A429-6A595E9DB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04E5870-5638-6B47-B9C5-08EBEBF82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D3E372-2237-D149-A13D-08749885A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0810-3985-8745-994B-57086D5F8FA7}" type="datetimeFigureOut">
              <a:rPr lang="fr-FR" smtClean="0"/>
              <a:t>19/06/2024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A1AEC6-93B9-0145-B7D5-70CCA48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186853-2AAC-B94C-B8BB-AE05A221C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044A-36DC-7444-85AA-BC510E99A2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6488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881C1E-F1B4-0F4E-94D8-1ED638CCA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6FD1C8-0A04-794A-960D-E734340A4A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FE2475C-9E11-5A4F-B395-215D990C5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AC4454E-21F6-BB45-91C6-BAE15F004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0810-3985-8745-994B-57086D5F8FA7}" type="datetimeFigureOut">
              <a:rPr lang="fr-FR" smtClean="0"/>
              <a:t>19/06/2024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4D2D637-6C17-DB42-9EBF-260F671C0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BF9431C-BF02-E943-B982-D033EA92D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044A-36DC-7444-85AA-BC510E99A2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636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889ED7-06ED-1145-844A-85DA3803C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1949F9-AB7B-EC42-A92D-67C45B88F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11DEB8E-31D0-DA44-8DFB-75D6493544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3FB37-69D3-6E48-8D4A-474AA0CA7B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BB10672-2222-1F41-88AA-466B535DE3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D693212-022B-8448-B776-4BAB7B76A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0810-3985-8745-994B-57086D5F8FA7}" type="datetimeFigureOut">
              <a:rPr lang="fr-FR" smtClean="0"/>
              <a:t>19/06/2024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EA214F4-811F-DB44-A763-BEDF32BBF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3FD4BA5-0914-6640-9F7F-19C7C2BDB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044A-36DC-7444-85AA-BC510E99A2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7436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FE1932-A8EF-A140-AD84-FCFC4C3E2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D123FDE-F2D8-5A45-BEC7-11A80349E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0810-3985-8745-994B-57086D5F8FA7}" type="datetimeFigureOut">
              <a:rPr lang="fr-FR" smtClean="0"/>
              <a:t>19/06/2024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957CEBF-255D-074B-8B39-D1F3F0598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A02F150-0368-6247-8764-6EA98823F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044A-36DC-7444-85AA-BC510E99A2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9667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D9262B9-803D-1941-A1E6-E1D7E2F31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0810-3985-8745-994B-57086D5F8FA7}" type="datetimeFigureOut">
              <a:rPr lang="fr-FR" smtClean="0"/>
              <a:t>19/06/2024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C40762C-86A4-E846-B923-A03ABC64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F604D1F-0E83-1447-A056-BBDDD6689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044A-36DC-7444-85AA-BC510E99A2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4190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2721CF-6E62-394B-8AE8-62A5BE76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4CA84C-4577-CF4E-BD43-D1FE56CDD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C6D80FC-2FF5-F24B-B0C1-4819B96A3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EF2AA03-213C-F344-B621-A2F092F4C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0810-3985-8745-994B-57086D5F8FA7}" type="datetimeFigureOut">
              <a:rPr lang="fr-FR" smtClean="0"/>
              <a:t>19/06/2024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D4A1C4B-F15B-3C44-8366-9E919A1F8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7109693-E751-8942-8B6F-68AE58E17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044A-36DC-7444-85AA-BC510E99A2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2584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F56F62-6B5F-6149-8D03-2DBF32E72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FBC1964-44C0-E849-8ACB-3EA039C4A5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5C89E17-33DD-804C-B58F-E81A9DADC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7EC5FAC-173E-2442-AF95-4C4187C5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0810-3985-8745-994B-57086D5F8FA7}" type="datetimeFigureOut">
              <a:rPr lang="fr-FR" smtClean="0"/>
              <a:t>19/06/2024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6A3E51-63A6-D94E-8B25-E544781A4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ACA418-4B27-A34E-9E83-674297012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044A-36DC-7444-85AA-BC510E99A2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192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A7617F9-0BDC-5D40-AF2C-57263D6C9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4DCB25-053F-904A-B282-6F125B462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5F3BEE-0D12-C840-BB22-C4540F2739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0810-3985-8745-994B-57086D5F8FA7}" type="datetimeFigureOut">
              <a:rPr lang="fr-FR" smtClean="0"/>
              <a:t>19/06/2024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6F1B5B-BFFF-DE4C-8F7E-240072388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F370DA-3F4E-D249-904E-D2A9CD965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8044A-36DC-7444-85AA-BC510E99A2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526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jpe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373E238-704D-BD41-988C-7F28E2A428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5791" y="457299"/>
            <a:ext cx="2089275" cy="1392849"/>
          </a:xfrm>
          <a:prstGeom prst="rect">
            <a:avLst/>
          </a:prstGeom>
          <a:noFill/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709D406A-B42D-EB46-8885-83C77F4D2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996" y="769240"/>
            <a:ext cx="1803400" cy="635000"/>
          </a:xfrm>
          <a:prstGeom prst="rect">
            <a:avLst/>
          </a:prstGeom>
        </p:spPr>
      </p:pic>
      <p:pic>
        <p:nvPicPr>
          <p:cNvPr id="1026" name="Picture 2" descr="Logo Paradigm">
            <a:extLst>
              <a:ext uri="{FF2B5EF4-FFF2-40B4-BE49-F238E27FC236}">
                <a16:creationId xmlns:a16="http://schemas.microsoft.com/office/drawing/2014/main" id="{731E32F0-60D2-FC9D-6AAF-CB67EFFE4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218" y="427131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0CEB207-D103-7686-4A10-D53727493EA5}"/>
              </a:ext>
            </a:extLst>
          </p:cNvPr>
          <p:cNvSpPr txBox="1"/>
          <p:nvPr/>
        </p:nvSpPr>
        <p:spPr>
          <a:xfrm>
            <a:off x="3870667" y="575283"/>
            <a:ext cx="28411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 b="1" dirty="0">
                <a:solidFill>
                  <a:srgbClr val="0062A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Gynécologie-Obstétrique</a:t>
            </a:r>
          </a:p>
          <a:p>
            <a:pPr>
              <a:lnSpc>
                <a:spcPct val="90000"/>
              </a:lnSpc>
            </a:pPr>
            <a:r>
              <a:rPr lang="fr-FR" sz="2000" b="1" dirty="0">
                <a:solidFill>
                  <a:srgbClr val="0062A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Hôpital </a:t>
            </a:r>
          </a:p>
          <a:p>
            <a:pPr>
              <a:lnSpc>
                <a:spcPct val="90000"/>
              </a:lnSpc>
            </a:pPr>
            <a:r>
              <a:rPr lang="fr-FR" sz="2000" b="1" dirty="0">
                <a:solidFill>
                  <a:srgbClr val="0062A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Antoine Béclère</a:t>
            </a:r>
          </a:p>
          <a:p>
            <a:pPr>
              <a:lnSpc>
                <a:spcPct val="90000"/>
              </a:lnSpc>
            </a:pPr>
            <a:r>
              <a:rPr lang="fr-FR" sz="2000" b="1" dirty="0">
                <a:solidFill>
                  <a:srgbClr val="0062A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AP-HP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86CE8B7E-98D7-C9C8-C231-2B52F8CFA9FC}"/>
              </a:ext>
            </a:extLst>
          </p:cNvPr>
          <p:cNvCxnSpPr>
            <a:cxnSpLocks/>
          </p:cNvCxnSpPr>
          <p:nvPr/>
        </p:nvCxnSpPr>
        <p:spPr>
          <a:xfrm>
            <a:off x="3959955" y="1782339"/>
            <a:ext cx="2643815" cy="0"/>
          </a:xfrm>
          <a:prstGeom prst="line">
            <a:avLst/>
          </a:prstGeom>
          <a:ln w="57150">
            <a:solidFill>
              <a:srgbClr val="FF9F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1715F04C-CED8-0035-D6AA-77849B40C0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9942" y="614636"/>
            <a:ext cx="1538397" cy="1148990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4CA0187-8B7A-5AE4-89E9-B19092C1F3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1436" y="664925"/>
            <a:ext cx="1028286" cy="102104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29F34B5-06E9-679C-9283-861CA1010E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2216" y="1957858"/>
            <a:ext cx="10627567" cy="315228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7FFAB14-5150-F0EE-2BBE-2CD8DBECCF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8445" y="5738414"/>
            <a:ext cx="5028454" cy="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96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D78D3BD-0479-745E-7E1D-C326BA1A8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015" y="1161150"/>
            <a:ext cx="2787824" cy="66645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A50D992-FEB4-E3F8-367C-5077A54B2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11" y="1815074"/>
            <a:ext cx="3480322" cy="96769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8292329-F365-7C09-DB86-88A2CEC90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169" y="2781146"/>
            <a:ext cx="2743722" cy="634602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A7624076-0FE6-85D5-1B32-830CC0549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63" y="104775"/>
            <a:ext cx="10280650" cy="873125"/>
          </a:xfrm>
        </p:spPr>
        <p:txBody>
          <a:bodyPr>
            <a:normAutofit/>
          </a:bodyPr>
          <a:lstStyle/>
          <a:p>
            <a:r>
              <a:rPr lang="en-GB" sz="3600" dirty="0"/>
              <a:t>cfDNA in triplet pregnancies</a:t>
            </a:r>
          </a:p>
        </p:txBody>
      </p:sp>
    </p:spTree>
    <p:extLst>
      <p:ext uri="{BB962C8B-B14F-4D97-AF65-F5344CB8AC3E}">
        <p14:creationId xmlns:p14="http://schemas.microsoft.com/office/powerpoint/2010/main" val="331653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:a16="http://schemas.microsoft.com/office/drawing/2014/main" id="{A7624076-0FE6-85D5-1B32-830CC0549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63" y="104775"/>
            <a:ext cx="10280650" cy="873125"/>
          </a:xfrm>
        </p:spPr>
        <p:txBody>
          <a:bodyPr>
            <a:normAutofit/>
          </a:bodyPr>
          <a:lstStyle/>
          <a:p>
            <a:r>
              <a:rPr lang="en-GB" sz="3600" dirty="0"/>
              <a:t>cfDNA in triplet pregnancies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C9646997-7D3E-93E9-399A-64DB03A39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653362"/>
              </p:ext>
            </p:extLst>
          </p:nvPr>
        </p:nvGraphicFramePr>
        <p:xfrm>
          <a:off x="975483" y="1472827"/>
          <a:ext cx="10241034" cy="441523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853817">
                  <a:extLst>
                    <a:ext uri="{9D8B030D-6E8A-4147-A177-3AD203B41FA5}">
                      <a16:colId xmlns:a16="http://schemas.microsoft.com/office/drawing/2014/main" val="2819094239"/>
                    </a:ext>
                  </a:extLst>
                </a:gridCol>
                <a:gridCol w="5387217">
                  <a:extLst>
                    <a:ext uri="{9D8B030D-6E8A-4147-A177-3AD203B41FA5}">
                      <a16:colId xmlns:a16="http://schemas.microsoft.com/office/drawing/2014/main" val="3705791682"/>
                    </a:ext>
                  </a:extLst>
                </a:gridCol>
              </a:tblGrid>
              <a:tr h="282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Demographics</a:t>
                      </a:r>
                      <a:endParaRPr lang="fr-FR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47" marR="29447" marT="63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Cohort with known outcomes</a:t>
                      </a:r>
                      <a:b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n = 165</a:t>
                      </a:r>
                      <a:endParaRPr lang="fr-FR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96307853"/>
                  </a:ext>
                </a:extLst>
              </a:tr>
              <a:tr h="282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Maternal age (years), median [IQR]</a:t>
                      </a:r>
                      <a:endParaRPr lang="fr-FR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47" marR="29447" marT="63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33 [29-36]</a:t>
                      </a:r>
                      <a:b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range [18-44]</a:t>
                      </a:r>
                      <a:endParaRPr lang="fr-FR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20513329"/>
                  </a:ext>
                </a:extLst>
              </a:tr>
              <a:tr h="415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Body Mass Index (kg/m</a:t>
                      </a:r>
                      <a:r>
                        <a:rPr lang="en-US" sz="1600" baseline="300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), median [IQR]</a:t>
                      </a:r>
                      <a:endParaRPr lang="fr-FR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47" marR="29447" marT="63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23.4 [21-27.4]</a:t>
                      </a:r>
                      <a:b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range [17.2-45.8]</a:t>
                      </a:r>
                      <a:endParaRPr lang="fr-FR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96555448"/>
                  </a:ext>
                </a:extLst>
              </a:tr>
              <a:tr h="415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Gestational age at cfDNA analysis (weeks), median [IQR]</a:t>
                      </a:r>
                      <a:endParaRPr lang="fr-FR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47" marR="29447" marT="63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13.5 [12.2-16]</a:t>
                      </a:r>
                      <a:b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range [11.2-30.1]</a:t>
                      </a:r>
                      <a:endParaRPr lang="fr-FR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18628970"/>
                  </a:ext>
                </a:extLst>
              </a:tr>
              <a:tr h="415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Fetal fraction at cfDNA analysis (%), median [IQR]</a:t>
                      </a:r>
                      <a:endParaRPr lang="fr-FR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47" marR="29447" marT="63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14 [11-18]</a:t>
                      </a:r>
                      <a:b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range [2-28]</a:t>
                      </a:r>
                      <a:endParaRPr lang="fr-FR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76100777"/>
                  </a:ext>
                </a:extLst>
              </a:tr>
              <a:tr h="282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Assisted reproductive technology, n (%)</a:t>
                      </a:r>
                      <a:endParaRPr lang="fr-FR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47" marR="29447" marT="63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103 (62.4)</a:t>
                      </a:r>
                      <a:endParaRPr lang="fr-FR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48840561"/>
                  </a:ext>
                </a:extLst>
              </a:tr>
              <a:tr h="282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Chorionicity</a:t>
                      </a:r>
                      <a:endParaRPr lang="fr-FR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47" marR="29447" marT="63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fr-FR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21948825"/>
                  </a:ext>
                </a:extLst>
              </a:tr>
              <a:tr h="282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</a:rPr>
                        <a:t>Trichorionic-triamniotic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, n (%)</a:t>
                      </a:r>
                      <a:endParaRPr lang="fr-FR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47" marR="29447" marT="63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98 (59.4)</a:t>
                      </a:r>
                      <a:endParaRPr lang="fr-FR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12843909"/>
                  </a:ext>
                </a:extLst>
              </a:tr>
              <a:tr h="282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Dichorionic-triamniotic, n (%)</a:t>
                      </a:r>
                      <a:endParaRPr lang="fr-FR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47" marR="29447" marT="63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40 (24.2)</a:t>
                      </a:r>
                      <a:endParaRPr lang="fr-FR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29735289"/>
                  </a:ext>
                </a:extLst>
              </a:tr>
              <a:tr h="282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Monochorionic-triamniotic, n (%)</a:t>
                      </a:r>
                      <a:endParaRPr lang="fr-FR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47" marR="29447" marT="63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18 (10.9)</a:t>
                      </a:r>
                      <a:endParaRPr lang="fr-FR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6600098"/>
                  </a:ext>
                </a:extLst>
              </a:tr>
              <a:tr h="282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Unknown</a:t>
                      </a:r>
                      <a:endParaRPr lang="fr-FR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47" marR="29447" marT="63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9 (5.5)</a:t>
                      </a:r>
                      <a:endParaRPr lang="fr-FR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8809234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B7683334-73B2-7EA4-2EAE-0F7D8BF5D9EB}"/>
              </a:ext>
            </a:extLst>
          </p:cNvPr>
          <p:cNvSpPr/>
          <p:nvPr/>
        </p:nvSpPr>
        <p:spPr>
          <a:xfrm>
            <a:off x="975483" y="3074877"/>
            <a:ext cx="10241034" cy="62158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C8A783A-90E2-7969-EB3D-48104E0954AA}"/>
              </a:ext>
            </a:extLst>
          </p:cNvPr>
          <p:cNvSpPr/>
          <p:nvPr/>
        </p:nvSpPr>
        <p:spPr>
          <a:xfrm>
            <a:off x="975483" y="4178275"/>
            <a:ext cx="10241034" cy="3299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8672928-7A5A-56C3-A601-10406BD57082}"/>
              </a:ext>
            </a:extLst>
          </p:cNvPr>
          <p:cNvSpPr/>
          <p:nvPr/>
        </p:nvSpPr>
        <p:spPr>
          <a:xfrm>
            <a:off x="975483" y="4730494"/>
            <a:ext cx="10241034" cy="3299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591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D78D3BD-0479-745E-7E1D-C326BA1A8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015" y="1161150"/>
            <a:ext cx="2787824" cy="66645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A50D992-FEB4-E3F8-367C-5077A54B2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11" y="1815074"/>
            <a:ext cx="3480322" cy="96769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8292329-F365-7C09-DB86-88A2CEC90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169" y="2781146"/>
            <a:ext cx="2743722" cy="63460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04DF008-3AA1-A045-C3F1-A379BBA8AD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0953" y="3028403"/>
            <a:ext cx="2035218" cy="186077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AB9BA0C-DD2C-13BB-3D89-5DC5124574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5280" y="3403222"/>
            <a:ext cx="2035218" cy="143219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1820249-31A3-CB14-D0DF-717B5547F1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1365" y="2949895"/>
            <a:ext cx="2171179" cy="1938553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A7624076-0FE6-85D5-1B32-830CC0549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63" y="104775"/>
            <a:ext cx="10280650" cy="873125"/>
          </a:xfrm>
        </p:spPr>
        <p:txBody>
          <a:bodyPr>
            <a:normAutofit/>
          </a:bodyPr>
          <a:lstStyle/>
          <a:p>
            <a:r>
              <a:rPr lang="en-GB" sz="3600" dirty="0"/>
              <a:t>cfDNA in triplet pregnancies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5420552-6D05-3645-B04A-8F8F897429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8500" y="4840665"/>
            <a:ext cx="3821920" cy="150989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8FDBDB6-CB65-4AC9-B468-C98CA8F806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3904" y="5188254"/>
            <a:ext cx="2264473" cy="118434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FD9844B-EB45-981C-6F85-8351B8639E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23958" y="5082074"/>
            <a:ext cx="3729247" cy="1290528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70A74C75-752A-7168-0AE3-8862FAD5A9B8}"/>
              </a:ext>
            </a:extLst>
          </p:cNvPr>
          <p:cNvSpPr txBox="1"/>
          <p:nvPr/>
        </p:nvSpPr>
        <p:spPr>
          <a:xfrm>
            <a:off x="318480" y="4119317"/>
            <a:ext cx="1827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No false </a:t>
            </a:r>
            <a:r>
              <a:rPr lang="fr-FR" b="1" dirty="0" err="1">
                <a:solidFill>
                  <a:srgbClr val="0070C0"/>
                </a:solidFill>
              </a:rPr>
              <a:t>negative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282E779-B957-94A2-D85E-B142328AD8C3}"/>
              </a:ext>
            </a:extLst>
          </p:cNvPr>
          <p:cNvSpPr txBox="1"/>
          <p:nvPr/>
        </p:nvSpPr>
        <p:spPr>
          <a:xfrm>
            <a:off x="9299882" y="4103988"/>
            <a:ext cx="2467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à"/>
            </a:pPr>
            <a:r>
              <a:rPr lang="fr-FR" b="1" dirty="0">
                <a:solidFill>
                  <a:srgbClr val="0070C0"/>
                </a:solidFill>
                <a:sym typeface="Wingdings" pitchFamily="2" charset="2"/>
              </a:rPr>
              <a:t>1.2% at 2</a:t>
            </a:r>
            <a:r>
              <a:rPr lang="fr-FR" b="1" baseline="30000" dirty="0">
                <a:solidFill>
                  <a:srgbClr val="0070C0"/>
                </a:solidFill>
                <a:sym typeface="Wingdings" pitchFamily="2" charset="2"/>
              </a:rPr>
              <a:t>nd</a:t>
            </a:r>
            <a:r>
              <a:rPr lang="fr-FR" b="1" dirty="0">
                <a:solidFill>
                  <a:srgbClr val="0070C0"/>
                </a:solidFill>
                <a:sym typeface="Wingdings" pitchFamily="2" charset="2"/>
              </a:rPr>
              <a:t> sampling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fr-FR" b="1" dirty="0">
                <a:solidFill>
                  <a:srgbClr val="0070C0"/>
                </a:solidFill>
                <a:sym typeface="Wingdings" pitchFamily="2" charset="2"/>
              </a:rPr>
              <a:t>0.6% at 3</a:t>
            </a:r>
            <a:r>
              <a:rPr lang="fr-FR" b="1" baseline="30000" dirty="0">
                <a:solidFill>
                  <a:srgbClr val="0070C0"/>
                </a:solidFill>
                <a:sym typeface="Wingdings" pitchFamily="2" charset="2"/>
              </a:rPr>
              <a:t>rd</a:t>
            </a:r>
            <a:r>
              <a:rPr lang="fr-FR" b="1" dirty="0">
                <a:solidFill>
                  <a:srgbClr val="0070C0"/>
                </a:solidFill>
                <a:sym typeface="Wingdings" pitchFamily="2" charset="2"/>
              </a:rPr>
              <a:t> sampling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34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F83A8A-C2DE-223B-7E9E-C00847D33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6725B93C-0A87-9B08-3FF7-F52FA9E87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463" y="2808514"/>
            <a:ext cx="12025537" cy="224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4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:a16="http://schemas.microsoft.com/office/drawing/2014/main" id="{A7624076-0FE6-85D5-1B32-830CC0549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63" y="104775"/>
            <a:ext cx="10280650" cy="873125"/>
          </a:xfrm>
        </p:spPr>
        <p:txBody>
          <a:bodyPr>
            <a:normAutofit/>
          </a:bodyPr>
          <a:lstStyle/>
          <a:p>
            <a:r>
              <a:rPr lang="en-GB" sz="3600" dirty="0"/>
              <a:t>Focus: embryo reduction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C4B1220-FF28-9B3C-DAEF-F58AB0C44736}"/>
              </a:ext>
            </a:extLst>
          </p:cNvPr>
          <p:cNvSpPr txBox="1"/>
          <p:nvPr/>
        </p:nvSpPr>
        <p:spPr>
          <a:xfrm>
            <a:off x="2604634" y="1229944"/>
            <a:ext cx="90183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« </a:t>
            </a:r>
            <a:r>
              <a:rPr lang="fr-FR" sz="2000" dirty="0" err="1"/>
              <a:t>When</a:t>
            </a:r>
            <a:r>
              <a:rPr lang="fr-FR" sz="2000" dirty="0"/>
              <a:t> </a:t>
            </a:r>
            <a:r>
              <a:rPr lang="fr-FR" sz="2000" dirty="0" err="1"/>
              <a:t>it</a:t>
            </a:r>
            <a:r>
              <a:rPr lang="fr-FR" sz="2000" dirty="0"/>
              <a:t> </a:t>
            </a:r>
            <a:r>
              <a:rPr lang="fr-FR" sz="2000" dirty="0" err="1"/>
              <a:t>makes</a:t>
            </a:r>
            <a:r>
              <a:rPr lang="fr-FR" sz="2000" dirty="0"/>
              <a:t> </a:t>
            </a:r>
            <a:r>
              <a:rPr lang="fr-FR" sz="2000" dirty="0" err="1"/>
              <a:t>it</a:t>
            </a:r>
            <a:r>
              <a:rPr lang="fr-FR" sz="2000" dirty="0"/>
              <a:t> possible to </a:t>
            </a:r>
            <a:r>
              <a:rPr lang="fr-FR" sz="2000" dirty="0" err="1"/>
              <a:t>reduce</a:t>
            </a:r>
            <a:r>
              <a:rPr lang="fr-FR" sz="2000" dirty="0"/>
              <a:t> the </a:t>
            </a:r>
            <a:r>
              <a:rPr lang="fr-FR" sz="2000" dirty="0" err="1"/>
              <a:t>risks</a:t>
            </a:r>
            <a:r>
              <a:rPr lang="fr-FR" sz="2000" dirty="0"/>
              <a:t> of a </a:t>
            </a:r>
            <a:r>
              <a:rPr lang="fr-FR" sz="2000" dirty="0" err="1"/>
              <a:t>pregnancy</a:t>
            </a:r>
            <a:r>
              <a:rPr lang="fr-FR" sz="2000" dirty="0"/>
              <a:t> </a:t>
            </a:r>
            <a:r>
              <a:rPr lang="fr-FR" sz="2000" dirty="0" err="1"/>
              <a:t>whose</a:t>
            </a:r>
            <a:r>
              <a:rPr lang="fr-FR" sz="2000" dirty="0"/>
              <a:t> multiple nature </a:t>
            </a:r>
            <a:r>
              <a:rPr lang="fr-FR" sz="2000" dirty="0" err="1"/>
              <a:t>endangers</a:t>
            </a:r>
            <a:r>
              <a:rPr lang="fr-FR" sz="2000" dirty="0"/>
              <a:t> the </a:t>
            </a:r>
            <a:r>
              <a:rPr lang="fr-FR" sz="2000" dirty="0" err="1"/>
              <a:t>health</a:t>
            </a:r>
            <a:r>
              <a:rPr lang="fr-FR" sz="2000" dirty="0"/>
              <a:t> of the </a:t>
            </a:r>
            <a:r>
              <a:rPr lang="fr-FR" sz="2000" dirty="0" err="1"/>
              <a:t>woman</a:t>
            </a:r>
            <a:r>
              <a:rPr lang="fr-FR" sz="2000" dirty="0"/>
              <a:t>, the </a:t>
            </a:r>
            <a:r>
              <a:rPr lang="fr-FR" sz="2000" dirty="0" err="1"/>
              <a:t>embryos</a:t>
            </a:r>
            <a:r>
              <a:rPr lang="fr-FR" sz="2000" dirty="0"/>
              <a:t> or the </a:t>
            </a:r>
            <a:r>
              <a:rPr lang="fr-FR" sz="2000" dirty="0" err="1"/>
              <a:t>fetuses</a:t>
            </a:r>
            <a:r>
              <a:rPr lang="fr-FR" sz="2000" dirty="0"/>
              <a:t>, the </a:t>
            </a:r>
            <a:r>
              <a:rPr lang="fr-FR" sz="2000" b="1" u="sng" dirty="0"/>
              <a:t>partial </a:t>
            </a:r>
            <a:r>
              <a:rPr lang="fr-FR" sz="2000" b="1" u="sng" dirty="0" err="1"/>
              <a:t>voluntary</a:t>
            </a:r>
            <a:r>
              <a:rPr lang="fr-FR" sz="2000" b="1" u="sng" dirty="0"/>
              <a:t> interruption of a multiple </a:t>
            </a:r>
            <a:r>
              <a:rPr lang="fr-FR" sz="2000" b="1" u="sng" dirty="0" err="1"/>
              <a:t>pregnancy</a:t>
            </a:r>
            <a:r>
              <a:rPr lang="fr-FR" sz="2000" dirty="0"/>
              <a:t> </a:t>
            </a:r>
            <a:r>
              <a:rPr lang="fr-FR" sz="2000" dirty="0" err="1"/>
              <a:t>may</a:t>
            </a:r>
            <a:r>
              <a:rPr lang="fr-FR" sz="2000" dirty="0"/>
              <a:t>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performed</a:t>
            </a:r>
            <a:r>
              <a:rPr lang="fr-FR" sz="2000" dirty="0"/>
              <a:t> </a:t>
            </a:r>
            <a:r>
              <a:rPr lang="fr-FR" sz="2000" dirty="0" err="1"/>
              <a:t>before</a:t>
            </a:r>
            <a:r>
              <a:rPr lang="fr-FR" sz="2000" dirty="0"/>
              <a:t> the end of the </a:t>
            </a:r>
            <a:r>
              <a:rPr lang="fr-FR" sz="2000" b="1" u="sng" dirty="0" err="1"/>
              <a:t>fourteenth</a:t>
            </a:r>
            <a:r>
              <a:rPr lang="fr-FR" sz="2000" b="1" u="sng" dirty="0"/>
              <a:t> </a:t>
            </a:r>
            <a:r>
              <a:rPr lang="fr-FR" sz="2000" b="1" u="sng" dirty="0" err="1"/>
              <a:t>week</a:t>
            </a:r>
            <a:r>
              <a:rPr lang="fr-FR" sz="2000" b="1" u="sng" dirty="0"/>
              <a:t> </a:t>
            </a:r>
            <a:r>
              <a:rPr lang="fr-FR" sz="2000" dirty="0"/>
              <a:t>»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18470D66-DC54-48FE-551B-EC5149C68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243" y="1276934"/>
            <a:ext cx="1509548" cy="1323439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86A33201-6F99-4F16-92A2-610B836CC5DA}"/>
              </a:ext>
            </a:extLst>
          </p:cNvPr>
          <p:cNvSpPr txBox="1"/>
          <p:nvPr/>
        </p:nvSpPr>
        <p:spPr>
          <a:xfrm>
            <a:off x="6848085" y="2571155"/>
            <a:ext cx="5167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Article L2213-1 modifié par LOI n°2021-1017 du 2 août 2021 - art. 28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2CE18D5C-86BC-773D-1173-4C4D25A00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88" y="3970801"/>
            <a:ext cx="2938641" cy="702504"/>
          </a:xfrm>
          <a:prstGeom prst="rect">
            <a:avLst/>
          </a:prstGeom>
        </p:spPr>
      </p:pic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8FEC2E5A-623C-EEA0-F0A0-4D0280683B1D}"/>
              </a:ext>
            </a:extLst>
          </p:cNvPr>
          <p:cNvCxnSpPr>
            <a:cxnSpLocks/>
          </p:cNvCxnSpPr>
          <p:nvPr/>
        </p:nvCxnSpPr>
        <p:spPr>
          <a:xfrm>
            <a:off x="3355530" y="4304026"/>
            <a:ext cx="57926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CEA0D645-C8D3-356A-25AE-E5C25E763DAB}"/>
              </a:ext>
            </a:extLst>
          </p:cNvPr>
          <p:cNvSpPr txBox="1"/>
          <p:nvPr/>
        </p:nvSpPr>
        <p:spPr>
          <a:xfrm>
            <a:off x="4061791" y="3863841"/>
            <a:ext cx="2020105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dirty="0" err="1"/>
              <a:t>Embryo</a:t>
            </a:r>
            <a:r>
              <a:rPr lang="fr-FR" dirty="0"/>
              <a:t> </a:t>
            </a:r>
            <a:r>
              <a:rPr lang="fr-FR" dirty="0" err="1"/>
              <a:t>reductions</a:t>
            </a:r>
            <a:endParaRPr lang="fr-FR" dirty="0"/>
          </a:p>
          <a:p>
            <a:pPr algn="ctr">
              <a:lnSpc>
                <a:spcPct val="150000"/>
              </a:lnSpc>
            </a:pPr>
            <a:r>
              <a:rPr lang="fr-FR" dirty="0"/>
              <a:t>N = 58/255 (22.7%)</a:t>
            </a: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B1A6817B-D6DF-49EF-751B-74BD956E43C1}"/>
              </a:ext>
            </a:extLst>
          </p:cNvPr>
          <p:cNvCxnSpPr>
            <a:cxnSpLocks/>
          </p:cNvCxnSpPr>
          <p:nvPr/>
        </p:nvCxnSpPr>
        <p:spPr>
          <a:xfrm flipV="1">
            <a:off x="6187630" y="3721100"/>
            <a:ext cx="794367" cy="5829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D02B482B-C269-0123-2447-FF309B8104A0}"/>
              </a:ext>
            </a:extLst>
          </p:cNvPr>
          <p:cNvCxnSpPr>
            <a:cxnSpLocks/>
          </p:cNvCxnSpPr>
          <p:nvPr/>
        </p:nvCxnSpPr>
        <p:spPr>
          <a:xfrm>
            <a:off x="6187629" y="4304025"/>
            <a:ext cx="794368" cy="5346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EFBC843D-CE39-6865-4B1F-DB8F686B27ED}"/>
              </a:ext>
            </a:extLst>
          </p:cNvPr>
          <p:cNvSpPr txBox="1"/>
          <p:nvPr/>
        </p:nvSpPr>
        <p:spPr>
          <a:xfrm>
            <a:off x="7099876" y="3090432"/>
            <a:ext cx="2166940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u="sng" dirty="0" err="1"/>
              <a:t>Before</a:t>
            </a:r>
            <a:r>
              <a:rPr lang="fr-FR" dirty="0"/>
              <a:t> </a:t>
            </a:r>
            <a:r>
              <a:rPr lang="fr-FR" dirty="0" err="1"/>
              <a:t>cfDNA</a:t>
            </a:r>
            <a:r>
              <a:rPr lang="fr-FR" dirty="0"/>
              <a:t> </a:t>
            </a:r>
            <a:r>
              <a:rPr lang="fr-FR" dirty="0" err="1"/>
              <a:t>results</a:t>
            </a:r>
            <a:endParaRPr lang="fr-FR" dirty="0"/>
          </a:p>
          <a:p>
            <a:pPr algn="ctr">
              <a:lnSpc>
                <a:spcPct val="150000"/>
              </a:lnSpc>
            </a:pPr>
            <a:r>
              <a:rPr lang="fr-FR" dirty="0"/>
              <a:t>n = 18/58 (31%)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9DAEB6C-24EF-2E32-233D-1F51CEC493B1}"/>
              </a:ext>
            </a:extLst>
          </p:cNvPr>
          <p:cNvSpPr txBox="1"/>
          <p:nvPr/>
        </p:nvSpPr>
        <p:spPr>
          <a:xfrm>
            <a:off x="7171979" y="4463481"/>
            <a:ext cx="2022734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u="sng" dirty="0" err="1"/>
              <a:t>After</a:t>
            </a:r>
            <a:r>
              <a:rPr lang="fr-FR" dirty="0"/>
              <a:t> </a:t>
            </a:r>
            <a:r>
              <a:rPr lang="fr-FR" dirty="0" err="1"/>
              <a:t>cfDNA</a:t>
            </a:r>
            <a:r>
              <a:rPr lang="fr-FR" dirty="0"/>
              <a:t> </a:t>
            </a:r>
            <a:r>
              <a:rPr lang="fr-FR" dirty="0" err="1"/>
              <a:t>results</a:t>
            </a:r>
            <a:endParaRPr lang="fr-FR" dirty="0"/>
          </a:p>
          <a:p>
            <a:pPr algn="ctr">
              <a:lnSpc>
                <a:spcPct val="150000"/>
              </a:lnSpc>
            </a:pPr>
            <a:r>
              <a:rPr lang="fr-FR" dirty="0"/>
              <a:t>n = 40/58 (69%)</a:t>
            </a:r>
          </a:p>
        </p:txBody>
      </p:sp>
    </p:spTree>
    <p:extLst>
      <p:ext uri="{BB962C8B-B14F-4D97-AF65-F5344CB8AC3E}">
        <p14:creationId xmlns:p14="http://schemas.microsoft.com/office/powerpoint/2010/main" val="222458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2BA20E-EA90-EAB5-2C0D-7B8EB09BF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sz="4400" dirty="0"/>
              <a:t>Focus: embryo reduction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910EA00-0B0A-2CC4-6BA8-637DF14BCDA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599" cy="2544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ym typeface="Wingdings" pitchFamily="2" charset="2"/>
              </a:rPr>
              <a:t>In case of </a:t>
            </a:r>
            <a:r>
              <a:rPr lang="fr-FR" b="1" dirty="0" err="1">
                <a:sym typeface="Wingdings" pitchFamily="2" charset="2"/>
              </a:rPr>
              <a:t>reduction</a:t>
            </a:r>
            <a:r>
              <a:rPr lang="fr-FR" b="1" dirty="0">
                <a:sym typeface="Wingdings" pitchFamily="2" charset="2"/>
              </a:rPr>
              <a:t> </a:t>
            </a:r>
            <a:r>
              <a:rPr lang="fr-FR" b="1" dirty="0" err="1">
                <a:sym typeface="Wingdings" pitchFamily="2" charset="2"/>
              </a:rPr>
              <a:t>demand</a:t>
            </a:r>
            <a:r>
              <a:rPr lang="fr-FR" b="1" dirty="0">
                <a:sym typeface="Wingdings" pitchFamily="2" charset="2"/>
              </a:rPr>
              <a:t>: </a:t>
            </a:r>
          </a:p>
          <a:p>
            <a:endParaRPr lang="fr-FR" b="1" dirty="0">
              <a:sym typeface="Wingdings" pitchFamily="2" charset="2"/>
            </a:endParaRPr>
          </a:p>
          <a:p>
            <a:r>
              <a:rPr lang="fr-FR" dirty="0">
                <a:sym typeface="Wingdings" pitchFamily="2" charset="2"/>
              </a:rPr>
              <a:t>1/ </a:t>
            </a:r>
            <a:r>
              <a:rPr lang="fr-FR" dirty="0" err="1">
                <a:sym typeface="Wingdings" pitchFamily="2" charset="2"/>
              </a:rPr>
              <a:t>Early</a:t>
            </a:r>
            <a:r>
              <a:rPr lang="fr-FR" dirty="0">
                <a:sym typeface="Wingdings" pitchFamily="2" charset="2"/>
              </a:rPr>
              <a:t> 1st </a:t>
            </a:r>
            <a:r>
              <a:rPr lang="fr-FR" dirty="0" err="1">
                <a:sym typeface="Wingdings" pitchFamily="2" charset="2"/>
              </a:rPr>
              <a:t>trimester</a:t>
            </a:r>
            <a:r>
              <a:rPr lang="fr-FR" dirty="0">
                <a:sym typeface="Wingdings" pitchFamily="2" charset="2"/>
              </a:rPr>
              <a:t> scan - 11 </a:t>
            </a:r>
            <a:r>
              <a:rPr lang="fr-FR" dirty="0" err="1">
                <a:sym typeface="Wingdings" pitchFamily="2" charset="2"/>
              </a:rPr>
              <a:t>weeks</a:t>
            </a:r>
            <a:endParaRPr lang="fr-FR" dirty="0">
              <a:sym typeface="Wingdings" pitchFamily="2" charset="2"/>
            </a:endParaRPr>
          </a:p>
          <a:p>
            <a:r>
              <a:rPr lang="fr-FR" dirty="0">
                <a:sym typeface="Wingdings" pitchFamily="2" charset="2"/>
              </a:rPr>
              <a:t>2/ </a:t>
            </a:r>
            <a:r>
              <a:rPr lang="fr-FR" dirty="0" err="1">
                <a:sym typeface="Wingdings" pitchFamily="2" charset="2"/>
              </a:rPr>
              <a:t>cfDNA</a:t>
            </a:r>
            <a:endParaRPr lang="fr-FR" dirty="0">
              <a:sym typeface="Wingdings" pitchFamily="2" charset="2"/>
            </a:endParaRPr>
          </a:p>
          <a:p>
            <a:r>
              <a:rPr lang="fr-FR" dirty="0">
                <a:sym typeface="Wingdings" pitchFamily="2" charset="2"/>
              </a:rPr>
              <a:t>3/ Reduction &lt; 14 </a:t>
            </a:r>
            <a:r>
              <a:rPr lang="fr-FR" dirty="0" err="1">
                <a:sym typeface="Wingdings" pitchFamily="2" charset="2"/>
              </a:rPr>
              <a:t>weeks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329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:a16="http://schemas.microsoft.com/office/drawing/2014/main" id="{A7624076-0FE6-85D5-1B32-830CC0549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63" y="104775"/>
            <a:ext cx="10280650" cy="873125"/>
          </a:xfrm>
        </p:spPr>
        <p:txBody>
          <a:bodyPr>
            <a:normAutofit/>
          </a:bodyPr>
          <a:lstStyle/>
          <a:p>
            <a:r>
              <a:rPr lang="en-GB" sz="3600" dirty="0"/>
              <a:t>cfDNA in triplet pregnancies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8D161E-A3BB-2752-C844-0C84B5A34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8600"/>
            <a:ext cx="10515600" cy="46783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fr-FR" dirty="0"/>
              <a:t>Large </a:t>
            </a:r>
            <a:r>
              <a:rPr lang="fr-FR" dirty="0" err="1"/>
              <a:t>cohort</a:t>
            </a:r>
            <a:r>
              <a:rPr lang="fr-FR" dirty="0"/>
              <a:t> of triplet </a:t>
            </a:r>
            <a:r>
              <a:rPr lang="fr-FR" dirty="0" err="1"/>
              <a:t>pregnancies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full </a:t>
            </a:r>
            <a:r>
              <a:rPr lang="fr-FR" dirty="0" err="1"/>
              <a:t>outcome</a:t>
            </a:r>
            <a:endParaRPr lang="fr-FR" dirty="0"/>
          </a:p>
          <a:p>
            <a:pPr>
              <a:lnSpc>
                <a:spcPct val="160000"/>
              </a:lnSpc>
            </a:pPr>
            <a:r>
              <a:rPr lang="fr-FR" dirty="0"/>
              <a:t>No call rate = 2.4% at first sampling</a:t>
            </a:r>
          </a:p>
          <a:p>
            <a:pPr>
              <a:lnSpc>
                <a:spcPct val="160000"/>
              </a:lnSpc>
            </a:pPr>
            <a:r>
              <a:rPr lang="fr-FR" dirty="0"/>
              <a:t>No false </a:t>
            </a:r>
            <a:r>
              <a:rPr lang="fr-FR" dirty="0" err="1"/>
              <a:t>negative</a:t>
            </a:r>
            <a:r>
              <a:rPr lang="fr-FR" dirty="0"/>
              <a:t> </a:t>
            </a:r>
            <a:r>
              <a:rPr lang="fr-FR" dirty="0" err="1"/>
              <a:t>results</a:t>
            </a:r>
            <a:endParaRPr lang="fr-FR" dirty="0"/>
          </a:p>
          <a:p>
            <a:pPr>
              <a:lnSpc>
                <a:spcPct val="160000"/>
              </a:lnSpc>
            </a:pPr>
            <a:r>
              <a:rPr lang="fr-FR" dirty="0"/>
              <a:t>Correct </a:t>
            </a:r>
            <a:r>
              <a:rPr lang="fr-FR" dirty="0" err="1"/>
              <a:t>detection</a:t>
            </a:r>
            <a:r>
              <a:rPr lang="fr-FR" dirty="0"/>
              <a:t> of the 3 </a:t>
            </a:r>
            <a:r>
              <a:rPr lang="fr-FR" dirty="0" err="1"/>
              <a:t>common</a:t>
            </a:r>
            <a:r>
              <a:rPr lang="fr-FR" dirty="0"/>
              <a:t> </a:t>
            </a:r>
            <a:r>
              <a:rPr lang="fr-FR" dirty="0" err="1"/>
              <a:t>fetal</a:t>
            </a:r>
            <a:r>
              <a:rPr lang="fr-FR" dirty="0"/>
              <a:t> trisomies</a:t>
            </a:r>
          </a:p>
          <a:p>
            <a:pPr>
              <a:lnSpc>
                <a:spcPct val="160000"/>
              </a:lnSpc>
            </a:pPr>
            <a:r>
              <a:rPr lang="fr-FR" dirty="0"/>
              <a:t>One FP T21 call (</a:t>
            </a:r>
            <a:r>
              <a:rPr lang="fr-FR" dirty="0" err="1"/>
              <a:t>placental</a:t>
            </a:r>
            <a:r>
              <a:rPr lang="fr-FR" dirty="0"/>
              <a:t> </a:t>
            </a:r>
            <a:r>
              <a:rPr lang="fr-FR" dirty="0" err="1"/>
              <a:t>confined</a:t>
            </a:r>
            <a:r>
              <a:rPr lang="fr-FR" dirty="0"/>
              <a:t> </a:t>
            </a:r>
            <a:r>
              <a:rPr lang="fr-FR" dirty="0" err="1"/>
              <a:t>mosaïcism</a:t>
            </a:r>
            <a:r>
              <a:rPr lang="fr-FR" dirty="0"/>
              <a:t>)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fr-FR" b="1" dirty="0">
                <a:sym typeface="Wingdings" pitchFamily="2" charset="2"/>
              </a:rPr>
              <a:t>« Screening options for triplet </a:t>
            </a:r>
            <a:r>
              <a:rPr lang="fr-FR" b="1" dirty="0" err="1">
                <a:sym typeface="Wingdings" pitchFamily="2" charset="2"/>
              </a:rPr>
              <a:t>pregnancies</a:t>
            </a:r>
            <a:r>
              <a:rPr lang="fr-FR" b="1" dirty="0">
                <a:sym typeface="Wingdings" pitchFamily="2" charset="2"/>
              </a:rPr>
              <a:t> are </a:t>
            </a:r>
            <a:r>
              <a:rPr lang="fr-FR" b="1" dirty="0" err="1">
                <a:sym typeface="Wingdings" pitchFamily="2" charset="2"/>
              </a:rPr>
              <a:t>lacking</a:t>
            </a:r>
            <a:r>
              <a:rPr lang="fr-FR" b="1" dirty="0">
                <a:sym typeface="Wingdings" pitchFamily="2" charset="2"/>
              </a:rPr>
              <a:t> and </a:t>
            </a:r>
            <a:r>
              <a:rPr lang="fr-FR" b="1" dirty="0" err="1">
                <a:sym typeface="Wingdings" pitchFamily="2" charset="2"/>
              </a:rPr>
              <a:t>cfDNA</a:t>
            </a:r>
            <a:r>
              <a:rPr lang="fr-FR" b="1" dirty="0">
                <a:sym typeface="Wingdings" pitchFamily="2" charset="2"/>
              </a:rPr>
              <a:t> </a:t>
            </a:r>
            <a:r>
              <a:rPr lang="fr-FR" b="1" dirty="0" err="1">
                <a:sym typeface="Wingdings" pitchFamily="2" charset="2"/>
              </a:rPr>
              <a:t>may</a:t>
            </a:r>
            <a:r>
              <a:rPr lang="fr-FR" b="1" dirty="0">
                <a:sym typeface="Wingdings" pitchFamily="2" charset="2"/>
              </a:rPr>
              <a:t> </a:t>
            </a:r>
            <a:r>
              <a:rPr lang="fr-FR" b="1" dirty="0" err="1">
                <a:sym typeface="Wingdings" pitchFamily="2" charset="2"/>
              </a:rPr>
              <a:t>be</a:t>
            </a:r>
            <a:r>
              <a:rPr lang="fr-FR" b="1" dirty="0">
                <a:sym typeface="Wingdings" pitchFamily="2" charset="2"/>
              </a:rPr>
              <a:t> a </a:t>
            </a:r>
            <a:r>
              <a:rPr lang="fr-FR" b="1" dirty="0" err="1">
                <a:sym typeface="Wingdings" pitchFamily="2" charset="2"/>
              </a:rPr>
              <a:t>potential</a:t>
            </a:r>
            <a:r>
              <a:rPr lang="fr-FR" b="1" dirty="0">
                <a:sym typeface="Wingdings" pitchFamily="2" charset="2"/>
              </a:rPr>
              <a:t> option »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00331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866A20D-E313-F9FE-3CB3-71A7741D9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00100" y="405089"/>
            <a:ext cx="6894576" cy="1783080"/>
          </a:xfrm>
        </p:spPr>
        <p:txBody>
          <a:bodyPr anchor="b">
            <a:normAutofit/>
          </a:bodyPr>
          <a:lstStyle/>
          <a:p>
            <a:pPr algn="ctr"/>
            <a:r>
              <a:rPr lang="en-US" sz="5400" dirty="0"/>
              <a:t>Introduction</a:t>
            </a:r>
            <a:endParaRPr lang="fr-FR" sz="5400" dirty="0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F4427E-9891-1E5B-E43C-FD7E8A8F6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260" y="2593257"/>
            <a:ext cx="10793764" cy="3483864"/>
          </a:xfrm>
        </p:spPr>
        <p:txBody>
          <a:bodyPr>
            <a:normAutofit/>
          </a:bodyPr>
          <a:lstStyle/>
          <a:p>
            <a:endParaRPr lang="en-US" sz="2200" dirty="0"/>
          </a:p>
          <a:p>
            <a:pPr algn="ctr"/>
            <a:r>
              <a:rPr lang="en-US" sz="2200" dirty="0"/>
              <a:t>In </a:t>
            </a:r>
            <a:r>
              <a:rPr lang="en-US" sz="2200" b="1" dirty="0"/>
              <a:t>SINGLETON</a:t>
            </a:r>
            <a:r>
              <a:rPr lang="en-US" sz="2200" dirty="0"/>
              <a:t> pregnancies, the use of cell‐free DNA (cfDNA) analysis as a screening test for common fetal </a:t>
            </a:r>
            <a:r>
              <a:rPr lang="en-US" sz="2200" dirty="0" err="1"/>
              <a:t>trisomies</a:t>
            </a:r>
            <a:r>
              <a:rPr lang="en-US" sz="2200" dirty="0"/>
              <a:t> has spread worldwide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27595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1FE6448-F4C0-A20D-DCE3-1959D9BDD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65200E-BE19-61BA-8C12-E73CE7790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0" y="4850097"/>
            <a:ext cx="12202175" cy="2021488"/>
            <a:chOff x="-1" y="-29768"/>
            <a:chExt cx="12202175" cy="151935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DCB7929-1F93-E966-9A22-29A959C2A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E9333BF-F59E-1341-F162-50F583238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289101" y="-1429602"/>
              <a:ext cx="1507122" cy="4319024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F345832-F005-417F-6A2A-8481A275FF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962663" y="-3992432"/>
              <a:ext cx="1519356" cy="9444683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  <a:alpha val="70000"/>
                  </a:schemeClr>
                </a:gs>
              </a:gsLst>
              <a:lin ang="9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9CA0FA2C-BC3E-5A51-F78F-6C4F8E02B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630" y="5167418"/>
            <a:ext cx="8949690" cy="702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SINGLETON pregnancies</a:t>
            </a:r>
          </a:p>
        </p:txBody>
      </p:sp>
      <p:pic>
        <p:nvPicPr>
          <p:cNvPr id="6" name="Image 5" descr="Une image contenant texte, capture d’écran, Police, ligne&#10;&#10;Description générée automatiquement">
            <a:extLst>
              <a:ext uri="{FF2B5EF4-FFF2-40B4-BE49-F238E27FC236}">
                <a16:creationId xmlns:a16="http://schemas.microsoft.com/office/drawing/2014/main" id="{8356DC49-6C6B-C549-F535-0C705DC30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72" y="988318"/>
            <a:ext cx="11448316" cy="372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76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FDD9FF-7627-8345-8606-870AE88CF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380" y="105104"/>
            <a:ext cx="10281746" cy="872360"/>
          </a:xfrm>
        </p:spPr>
        <p:txBody>
          <a:bodyPr>
            <a:normAutofit/>
          </a:bodyPr>
          <a:lstStyle/>
          <a:p>
            <a:r>
              <a:rPr lang="en-GB" sz="3600" dirty="0"/>
              <a:t>cfDNA routine activity in France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7E5F5A44-0561-67C7-1FBE-44A953BFE1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1596200"/>
              </p:ext>
            </p:extLst>
          </p:nvPr>
        </p:nvGraphicFramePr>
        <p:xfrm>
          <a:off x="592355" y="2429933"/>
          <a:ext cx="2925286" cy="2468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27D17807-3847-F00A-251D-8A729ED430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7261841"/>
              </p:ext>
            </p:extLst>
          </p:nvPr>
        </p:nvGraphicFramePr>
        <p:xfrm>
          <a:off x="4173336" y="2469219"/>
          <a:ext cx="2578100" cy="2429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570426BB-35AF-F95D-7787-7A5A66BBF19A}"/>
              </a:ext>
            </a:extLst>
          </p:cNvPr>
          <p:cNvSpPr txBox="1"/>
          <p:nvPr/>
        </p:nvSpPr>
        <p:spPr>
          <a:xfrm>
            <a:off x="7119258" y="2469219"/>
            <a:ext cx="4689804" cy="281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/>
              <a:t>2022 : </a:t>
            </a:r>
            <a:r>
              <a:rPr lang="fr-FR" sz="2000" b="1" dirty="0" err="1"/>
              <a:t>cfDNA</a:t>
            </a:r>
            <a:r>
              <a:rPr lang="fr-FR" sz="2000" b="1" dirty="0"/>
              <a:t> screening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fr-FR" sz="2000" dirty="0"/>
              <a:t>≈ 130 000 tests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fr-FR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fr-FR" sz="2000" dirty="0"/>
              <a:t>18% of total </a:t>
            </a:r>
            <a:r>
              <a:rPr lang="fr-FR" sz="2000" dirty="0" err="1"/>
              <a:t>number</a:t>
            </a:r>
            <a:r>
              <a:rPr lang="fr-FR" sz="2000" dirty="0"/>
              <a:t> of </a:t>
            </a:r>
            <a:r>
              <a:rPr lang="fr-FR" sz="2000" dirty="0" err="1"/>
              <a:t>livebirths</a:t>
            </a:r>
            <a:endParaRPr lang="fr-FR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fr-FR" sz="2000" dirty="0"/>
          </a:p>
          <a:p>
            <a:pPr>
              <a:lnSpc>
                <a:spcPct val="150000"/>
              </a:lnSpc>
            </a:pPr>
            <a:r>
              <a:rPr lang="fr-FR" sz="2000" dirty="0">
                <a:sym typeface="Wingdings" pitchFamily="2" charset="2"/>
              </a:rPr>
              <a:t> 40% drop of </a:t>
            </a:r>
            <a:r>
              <a:rPr lang="fr-FR" sz="2000" dirty="0" err="1"/>
              <a:t>Karyotypes</a:t>
            </a:r>
            <a:r>
              <a:rPr lang="fr-FR" sz="2000" dirty="0"/>
              <a:t> w/</a:t>
            </a:r>
            <a:r>
              <a:rPr lang="fr-FR" sz="2000" dirty="0" err="1"/>
              <a:t>wo</a:t>
            </a:r>
            <a:r>
              <a:rPr lang="fr-FR" sz="2000" dirty="0"/>
              <a:t> a-CGH</a:t>
            </a:r>
          </a:p>
        </p:txBody>
      </p:sp>
      <p:pic>
        <p:nvPicPr>
          <p:cNvPr id="1026" name="Picture 2" descr="Drapeau de la France — Wikipédia">
            <a:extLst>
              <a:ext uri="{FF2B5EF4-FFF2-40B4-BE49-F238E27FC236}">
                <a16:creationId xmlns:a16="http://schemas.microsoft.com/office/drawing/2014/main" id="{D1B71CE8-54C7-5D7A-AC2F-CDE19A691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41" y="1377771"/>
            <a:ext cx="776828" cy="51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584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1FE6448-F4C0-A20D-DCE3-1959D9BDD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65200E-BE19-61BA-8C12-E73CE7790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0" y="4850097"/>
            <a:ext cx="12202175" cy="2021488"/>
            <a:chOff x="-1" y="-29768"/>
            <a:chExt cx="12202175" cy="151935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DCB7929-1F93-E966-9A22-29A959C2A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E9333BF-F59E-1341-F162-50F583238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289101" y="-1429602"/>
              <a:ext cx="1507122" cy="4319024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F345832-F005-417F-6A2A-8481A275FF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962663" y="-3992432"/>
              <a:ext cx="1519356" cy="9444683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  <a:alpha val="70000"/>
                  </a:schemeClr>
                </a:gs>
              </a:gsLst>
              <a:lin ang="9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9CA0FA2C-BC3E-5A51-F78F-6C4F8E02B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630" y="5167418"/>
            <a:ext cx="8949690" cy="702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SINGLETON pregnancies</a:t>
            </a:r>
          </a:p>
        </p:txBody>
      </p:sp>
      <p:pic>
        <p:nvPicPr>
          <p:cNvPr id="6" name="Image 5" descr="Une image contenant texte, capture d’écran, Police, ligne&#10;&#10;Description générée automatiquement">
            <a:extLst>
              <a:ext uri="{FF2B5EF4-FFF2-40B4-BE49-F238E27FC236}">
                <a16:creationId xmlns:a16="http://schemas.microsoft.com/office/drawing/2014/main" id="{8356DC49-6C6B-C549-F535-0C705DC30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72" y="988318"/>
            <a:ext cx="11448316" cy="3720703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AC8290F1-48EA-CF4A-0D56-F8391DBCE654}"/>
              </a:ext>
            </a:extLst>
          </p:cNvPr>
          <p:cNvSpPr/>
          <p:nvPr/>
        </p:nvSpPr>
        <p:spPr>
          <a:xfrm>
            <a:off x="4237653" y="3592286"/>
            <a:ext cx="4338735" cy="699796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587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CC34D9A6-90A6-BBF8-B550-B348D5ED0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380" y="105104"/>
            <a:ext cx="10281746" cy="872360"/>
          </a:xfrm>
        </p:spPr>
        <p:txBody>
          <a:bodyPr>
            <a:normAutofit/>
          </a:bodyPr>
          <a:lstStyle/>
          <a:p>
            <a:r>
              <a:rPr lang="en-GB" sz="3600" dirty="0"/>
              <a:t>cfDNA challenges in multiple pregnancies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47A6A74-92A5-728F-749F-60329B1C01DB}"/>
              </a:ext>
            </a:extLst>
          </p:cNvPr>
          <p:cNvSpPr txBox="1"/>
          <p:nvPr/>
        </p:nvSpPr>
        <p:spPr>
          <a:xfrm>
            <a:off x="649763" y="2158676"/>
            <a:ext cx="7236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ym typeface="Wingdings" pitchFamily="2" charset="2"/>
              </a:rPr>
              <a:t> </a:t>
            </a:r>
            <a:r>
              <a:rPr lang="fr-FR" sz="2800" dirty="0" err="1">
                <a:sym typeface="Wingdings" pitchFamily="2" charset="2"/>
              </a:rPr>
              <a:t>Increased</a:t>
            </a:r>
            <a:r>
              <a:rPr lang="fr-FR" sz="2800" dirty="0">
                <a:sym typeface="Wingdings" pitchFamily="2" charset="2"/>
              </a:rPr>
              <a:t> </a:t>
            </a:r>
            <a:r>
              <a:rPr lang="fr-FR" sz="2800" dirty="0" err="1">
                <a:sym typeface="Wingdings" pitchFamily="2" charset="2"/>
              </a:rPr>
              <a:t>risk</a:t>
            </a:r>
            <a:r>
              <a:rPr lang="fr-FR" sz="2800" dirty="0">
                <a:sym typeface="Wingdings" pitchFamily="2" charset="2"/>
              </a:rPr>
              <a:t> of no call </a:t>
            </a:r>
            <a:r>
              <a:rPr lang="fr-FR" sz="2800" dirty="0" err="1">
                <a:sym typeface="Wingdings" pitchFamily="2" charset="2"/>
              </a:rPr>
              <a:t>results</a:t>
            </a:r>
            <a:r>
              <a:rPr lang="fr-FR" sz="2800" dirty="0">
                <a:sym typeface="Wingdings" pitchFamily="2" charset="2"/>
              </a:rPr>
              <a:t> (vs singletons)</a:t>
            </a:r>
            <a:endParaRPr lang="fr-FR" sz="28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E126622-7123-4C96-6649-6B0296C3B646}"/>
              </a:ext>
            </a:extLst>
          </p:cNvPr>
          <p:cNvSpPr txBox="1"/>
          <p:nvPr/>
        </p:nvSpPr>
        <p:spPr>
          <a:xfrm>
            <a:off x="649763" y="3028792"/>
            <a:ext cx="11111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ym typeface="Wingdings" pitchFamily="2" charset="2"/>
              </a:rPr>
              <a:t> </a:t>
            </a:r>
            <a:r>
              <a:rPr lang="fr-FR" sz="2800" dirty="0" err="1">
                <a:sym typeface="Wingdings" pitchFamily="2" charset="2"/>
              </a:rPr>
              <a:t>Difficulties</a:t>
            </a:r>
            <a:r>
              <a:rPr lang="fr-FR" sz="2800" dirty="0">
                <a:sym typeface="Wingdings" pitchFamily="2" charset="2"/>
              </a:rPr>
              <a:t> in </a:t>
            </a:r>
            <a:r>
              <a:rPr lang="fr-FR" sz="2800" dirty="0" err="1">
                <a:sym typeface="Wingdings" pitchFamily="2" charset="2"/>
              </a:rPr>
              <a:t>estimating</a:t>
            </a:r>
            <a:r>
              <a:rPr lang="fr-FR" sz="2800" dirty="0">
                <a:sym typeface="Wingdings" pitchFamily="2" charset="2"/>
              </a:rPr>
              <a:t> </a:t>
            </a:r>
            <a:r>
              <a:rPr lang="fr-FR" sz="2800">
                <a:sym typeface="Wingdings" pitchFamily="2" charset="2"/>
              </a:rPr>
              <a:t>predictive </a:t>
            </a:r>
            <a:r>
              <a:rPr lang="fr-FR" sz="2800" dirty="0">
                <a:sym typeface="Wingdings" pitchFamily="2" charset="2"/>
              </a:rPr>
              <a:t>performance (</a:t>
            </a:r>
            <a:r>
              <a:rPr lang="fr-FR" sz="2800" dirty="0" err="1">
                <a:sym typeface="Wingdings" pitchFamily="2" charset="2"/>
              </a:rPr>
              <a:t>low</a:t>
            </a:r>
            <a:r>
              <a:rPr lang="fr-FR" sz="2800" dirty="0">
                <a:sym typeface="Wingdings" pitchFamily="2" charset="2"/>
              </a:rPr>
              <a:t> rates of T13 &amp; 18)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1520568-CCCA-9E55-002F-DB2AA38EE171}"/>
              </a:ext>
            </a:extLst>
          </p:cNvPr>
          <p:cNvSpPr txBox="1"/>
          <p:nvPr/>
        </p:nvSpPr>
        <p:spPr>
          <a:xfrm>
            <a:off x="649763" y="3898908"/>
            <a:ext cx="517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ym typeface="Wingdings" pitchFamily="2" charset="2"/>
              </a:rPr>
              <a:t> Impact of </a:t>
            </a:r>
            <a:r>
              <a:rPr lang="fr-FR" sz="2800" dirty="0" err="1">
                <a:sym typeface="Wingdings" pitchFamily="2" charset="2"/>
              </a:rPr>
              <a:t>vanishing</a:t>
            </a:r>
            <a:r>
              <a:rPr lang="fr-FR" sz="2800" dirty="0">
                <a:sym typeface="Wingdings" pitchFamily="2" charset="2"/>
              </a:rPr>
              <a:t> </a:t>
            </a:r>
            <a:r>
              <a:rPr lang="fr-FR" sz="2800" dirty="0" err="1">
                <a:sym typeface="Wingdings" pitchFamily="2" charset="2"/>
              </a:rPr>
              <a:t>twins</a:t>
            </a:r>
            <a:r>
              <a:rPr lang="fr-FR" sz="2800" dirty="0">
                <a:sym typeface="Wingdings" pitchFamily="2" charset="2"/>
              </a:rPr>
              <a:t> (FPR)</a:t>
            </a:r>
            <a:endParaRPr lang="fr-FR" sz="280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895F317-F16C-1B5B-6FDE-1B3E8ED9F623}"/>
              </a:ext>
            </a:extLst>
          </p:cNvPr>
          <p:cNvSpPr txBox="1"/>
          <p:nvPr/>
        </p:nvSpPr>
        <p:spPr>
          <a:xfrm>
            <a:off x="649763" y="4769024"/>
            <a:ext cx="5976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ym typeface="Wingdings" pitchFamily="2" charset="2"/>
              </a:rPr>
              <a:t> </a:t>
            </a:r>
            <a:r>
              <a:rPr lang="fr-FR" sz="2800" dirty="0" err="1">
                <a:sym typeface="Wingdings" pitchFamily="2" charset="2"/>
              </a:rPr>
              <a:t>Choronicity</a:t>
            </a:r>
            <a:r>
              <a:rPr lang="fr-FR" sz="2800" dirty="0">
                <a:sym typeface="Wingdings" pitchFamily="2" charset="2"/>
              </a:rPr>
              <a:t> in the diagnostic </a:t>
            </a:r>
            <a:r>
              <a:rPr lang="fr-FR" sz="2800" dirty="0" err="1">
                <a:sym typeface="Wingdings" pitchFamily="2" charset="2"/>
              </a:rPr>
              <a:t>strategy</a:t>
            </a:r>
            <a:endParaRPr lang="fr-FR" sz="2800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8BD5A06-DCD2-F6F9-BD67-BF205B716B85}"/>
              </a:ext>
            </a:extLst>
          </p:cNvPr>
          <p:cNvSpPr txBox="1"/>
          <p:nvPr/>
        </p:nvSpPr>
        <p:spPr>
          <a:xfrm>
            <a:off x="655341" y="5639140"/>
            <a:ext cx="8076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ym typeface="Wingdings" pitchFamily="2" charset="2"/>
              </a:rPr>
              <a:t> </a:t>
            </a:r>
            <a:r>
              <a:rPr lang="fr-FR" sz="2800" dirty="0" err="1">
                <a:sym typeface="Wingdings" pitchFamily="2" charset="2"/>
              </a:rPr>
              <a:t>Higher</a:t>
            </a:r>
            <a:r>
              <a:rPr lang="fr-FR" sz="2800" dirty="0">
                <a:sym typeface="Wingdings" pitchFamily="2" charset="2"/>
              </a:rPr>
              <a:t> </a:t>
            </a:r>
            <a:r>
              <a:rPr lang="fr-FR" sz="2800" dirty="0" err="1">
                <a:sym typeface="Wingdings" pitchFamily="2" charset="2"/>
              </a:rPr>
              <a:t>risk</a:t>
            </a:r>
            <a:r>
              <a:rPr lang="fr-FR" sz="2800" dirty="0">
                <a:sym typeface="Wingdings" pitchFamily="2" charset="2"/>
              </a:rPr>
              <a:t> of </a:t>
            </a:r>
            <a:r>
              <a:rPr lang="fr-FR" sz="2800" dirty="0" err="1">
                <a:sym typeface="Wingdings" pitchFamily="2" charset="2"/>
              </a:rPr>
              <a:t>miscarriage</a:t>
            </a:r>
            <a:r>
              <a:rPr lang="fr-FR" sz="2800" dirty="0">
                <a:sym typeface="Wingdings" pitchFamily="2" charset="2"/>
              </a:rPr>
              <a:t> in case of invasive </a:t>
            </a:r>
            <a:r>
              <a:rPr lang="fr-FR" sz="2800" dirty="0" err="1">
                <a:sym typeface="Wingdings" pitchFamily="2" charset="2"/>
              </a:rPr>
              <a:t>testing</a:t>
            </a:r>
            <a:endParaRPr lang="fr-FR" sz="2800" dirty="0"/>
          </a:p>
        </p:txBody>
      </p:sp>
      <p:pic>
        <p:nvPicPr>
          <p:cNvPr id="29" name="Graphique 28" descr="Bébé contour">
            <a:extLst>
              <a:ext uri="{FF2B5EF4-FFF2-40B4-BE49-F238E27FC236}">
                <a16:creationId xmlns:a16="http://schemas.microsoft.com/office/drawing/2014/main" id="{047E6F60-5C87-6594-7065-CE0FEB92F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2380" y="1235039"/>
            <a:ext cx="697540" cy="697540"/>
          </a:xfrm>
          <a:prstGeom prst="rect">
            <a:avLst/>
          </a:prstGeom>
        </p:spPr>
      </p:pic>
      <p:pic>
        <p:nvPicPr>
          <p:cNvPr id="30" name="Graphique 29" descr="Bébé contour">
            <a:extLst>
              <a:ext uri="{FF2B5EF4-FFF2-40B4-BE49-F238E27FC236}">
                <a16:creationId xmlns:a16="http://schemas.microsoft.com/office/drawing/2014/main" id="{D9EFCA60-8353-3529-E7F5-30F95C7FB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9920" y="1235039"/>
            <a:ext cx="697540" cy="697540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179ED06A-9FCF-BDB5-6B49-69AB61CA6638}"/>
              </a:ext>
            </a:extLst>
          </p:cNvPr>
          <p:cNvSpPr txBox="1"/>
          <p:nvPr/>
        </p:nvSpPr>
        <p:spPr>
          <a:xfrm>
            <a:off x="1898049" y="1396167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+/-</a:t>
            </a:r>
          </a:p>
        </p:txBody>
      </p:sp>
      <p:pic>
        <p:nvPicPr>
          <p:cNvPr id="32" name="Graphique 31" descr="Bébé contour">
            <a:extLst>
              <a:ext uri="{FF2B5EF4-FFF2-40B4-BE49-F238E27FC236}">
                <a16:creationId xmlns:a16="http://schemas.microsoft.com/office/drawing/2014/main" id="{9367C73B-BE2F-8440-B34F-4588362D6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7746" y="1232063"/>
            <a:ext cx="697540" cy="697540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C5C4740D-659F-FB1E-3013-862E0CDB461A}"/>
              </a:ext>
            </a:extLst>
          </p:cNvPr>
          <p:cNvSpPr txBox="1"/>
          <p:nvPr/>
        </p:nvSpPr>
        <p:spPr>
          <a:xfrm>
            <a:off x="4951261" y="4402822"/>
            <a:ext cx="1544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Van </a:t>
            </a:r>
            <a:r>
              <a:rPr lang="fr-FR" sz="1400" i="1" dirty="0" err="1"/>
              <a:t>Eekhout</a:t>
            </a:r>
            <a:r>
              <a:rPr lang="fr-FR" sz="1400" i="1" dirty="0"/>
              <a:t>, 2023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B9C75F4-D203-D73A-616C-588839BD61C1}"/>
              </a:ext>
            </a:extLst>
          </p:cNvPr>
          <p:cNvSpPr txBox="1"/>
          <p:nvPr/>
        </p:nvSpPr>
        <p:spPr>
          <a:xfrm>
            <a:off x="10794126" y="3511456"/>
            <a:ext cx="1064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Judah, 2021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B5C8C31-02DA-DD9F-ECE4-1E0334871846}"/>
              </a:ext>
            </a:extLst>
          </p:cNvPr>
          <p:cNvSpPr txBox="1"/>
          <p:nvPr/>
        </p:nvSpPr>
        <p:spPr>
          <a:xfrm>
            <a:off x="7246158" y="2641340"/>
            <a:ext cx="2510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err="1"/>
              <a:t>Bevilacqua</a:t>
            </a:r>
            <a:r>
              <a:rPr lang="fr-FR" sz="1400" i="1" dirty="0"/>
              <a:t>, 2015 ; </a:t>
            </a:r>
            <a:r>
              <a:rPr lang="fr-FR" sz="1400" i="1" dirty="0" err="1"/>
              <a:t>Galeva</a:t>
            </a:r>
            <a:r>
              <a:rPr lang="fr-FR" sz="1400" i="1" dirty="0"/>
              <a:t>, 2019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C949C0E-5A7A-83CE-AB21-F86B4C9C96E9}"/>
              </a:ext>
            </a:extLst>
          </p:cNvPr>
          <p:cNvSpPr txBox="1"/>
          <p:nvPr/>
        </p:nvSpPr>
        <p:spPr>
          <a:xfrm>
            <a:off x="8024287" y="6175464"/>
            <a:ext cx="954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Vink, 2012</a:t>
            </a:r>
          </a:p>
        </p:txBody>
      </p:sp>
    </p:spTree>
    <p:extLst>
      <p:ext uri="{BB962C8B-B14F-4D97-AF65-F5344CB8AC3E}">
        <p14:creationId xmlns:p14="http://schemas.microsoft.com/office/powerpoint/2010/main" val="306947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4" grpId="0"/>
      <p:bldP spid="33" grpId="0"/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FDD9FF-7627-8345-8606-870AE88CF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380" y="105104"/>
            <a:ext cx="10281746" cy="872360"/>
          </a:xfrm>
        </p:spPr>
        <p:txBody>
          <a:bodyPr>
            <a:normAutofit/>
          </a:bodyPr>
          <a:lstStyle/>
          <a:p>
            <a:r>
              <a:rPr lang="en-GB" sz="3600" dirty="0"/>
              <a:t>cfDNA in multiple pregnancies / guidelines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4FB05BC5-0094-168A-0244-625F44F59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08" y="2439318"/>
            <a:ext cx="1361620" cy="544648"/>
          </a:xfrm>
          <a:prstGeom prst="rect">
            <a:avLst/>
          </a:prstGeom>
        </p:spPr>
      </p:pic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7F71DD8F-CB79-920B-580A-E3649889265C}"/>
              </a:ext>
            </a:extLst>
          </p:cNvPr>
          <p:cNvCxnSpPr>
            <a:cxnSpLocks/>
          </p:cNvCxnSpPr>
          <p:nvPr/>
        </p:nvCxnSpPr>
        <p:spPr>
          <a:xfrm>
            <a:off x="2214708" y="1458412"/>
            <a:ext cx="0" cy="48516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que 21" descr="Bébé contour">
            <a:extLst>
              <a:ext uri="{FF2B5EF4-FFF2-40B4-BE49-F238E27FC236}">
                <a16:creationId xmlns:a16="http://schemas.microsoft.com/office/drawing/2014/main" id="{720F72A3-65FC-CB2C-8BBD-AF804C466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92599" y="1339253"/>
            <a:ext cx="697540" cy="697540"/>
          </a:xfrm>
          <a:prstGeom prst="rect">
            <a:avLst/>
          </a:prstGeom>
        </p:spPr>
      </p:pic>
      <p:pic>
        <p:nvPicPr>
          <p:cNvPr id="23" name="Graphique 22" descr="Bébé contour">
            <a:extLst>
              <a:ext uri="{FF2B5EF4-FFF2-40B4-BE49-F238E27FC236}">
                <a16:creationId xmlns:a16="http://schemas.microsoft.com/office/drawing/2014/main" id="{F68A8F91-0F05-C4BB-338E-EBA9F9964C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90139" y="1339253"/>
            <a:ext cx="697540" cy="697540"/>
          </a:xfrm>
          <a:prstGeom prst="rect">
            <a:avLst/>
          </a:prstGeom>
        </p:spPr>
      </p:pic>
      <p:pic>
        <p:nvPicPr>
          <p:cNvPr id="30" name="Graphique 29" descr="Bébé contour">
            <a:extLst>
              <a:ext uri="{FF2B5EF4-FFF2-40B4-BE49-F238E27FC236}">
                <a16:creationId xmlns:a16="http://schemas.microsoft.com/office/drawing/2014/main" id="{3F59C0DA-33D5-400A-8A2B-722157E06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11380" y="1339253"/>
            <a:ext cx="697540" cy="697540"/>
          </a:xfrm>
          <a:prstGeom prst="rect">
            <a:avLst/>
          </a:prstGeom>
        </p:spPr>
      </p:pic>
      <p:pic>
        <p:nvPicPr>
          <p:cNvPr id="31" name="Graphique 30" descr="Bébé contour">
            <a:extLst>
              <a:ext uri="{FF2B5EF4-FFF2-40B4-BE49-F238E27FC236}">
                <a16:creationId xmlns:a16="http://schemas.microsoft.com/office/drawing/2014/main" id="{D1121B43-A66A-1720-8364-A45841712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8920" y="1339253"/>
            <a:ext cx="697540" cy="697540"/>
          </a:xfrm>
          <a:prstGeom prst="rect">
            <a:avLst/>
          </a:prstGeom>
        </p:spPr>
      </p:pic>
      <p:pic>
        <p:nvPicPr>
          <p:cNvPr id="32" name="Graphique 31" descr="Bébé contour">
            <a:extLst>
              <a:ext uri="{FF2B5EF4-FFF2-40B4-BE49-F238E27FC236}">
                <a16:creationId xmlns:a16="http://schemas.microsoft.com/office/drawing/2014/main" id="{4C3648BC-1499-15DD-5981-D10099E75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06460" y="1339253"/>
            <a:ext cx="697540" cy="697540"/>
          </a:xfrm>
          <a:prstGeom prst="rect">
            <a:avLst/>
          </a:prstGeom>
        </p:spPr>
      </p:pic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1586C05-AB89-ACBF-1B66-0D559B21E4C6}"/>
              </a:ext>
            </a:extLst>
          </p:cNvPr>
          <p:cNvCxnSpPr>
            <a:cxnSpLocks/>
          </p:cNvCxnSpPr>
          <p:nvPr/>
        </p:nvCxnSpPr>
        <p:spPr>
          <a:xfrm>
            <a:off x="7629793" y="1339253"/>
            <a:ext cx="0" cy="486113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9B38BCB1-7A20-254A-D850-2B11F20FFEEE}"/>
              </a:ext>
            </a:extLst>
          </p:cNvPr>
          <p:cNvSpPr txBox="1"/>
          <p:nvPr/>
        </p:nvSpPr>
        <p:spPr>
          <a:xfrm>
            <a:off x="2462317" y="2439318"/>
            <a:ext cx="47362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« </a:t>
            </a:r>
            <a:r>
              <a:rPr lang="fr-FR" dirty="0" err="1"/>
              <a:t>Cell</a:t>
            </a:r>
            <a:r>
              <a:rPr lang="fr-FR" dirty="0"/>
              <a:t>-free DNA screening </a:t>
            </a:r>
            <a:r>
              <a:rPr lang="fr-FR" b="1" dirty="0"/>
              <a:t>can </a:t>
            </a:r>
            <a:r>
              <a:rPr lang="fr-FR" b="1" dirty="0" err="1"/>
              <a:t>be</a:t>
            </a:r>
            <a:r>
              <a:rPr lang="fr-FR" b="1" dirty="0"/>
              <a:t> </a:t>
            </a:r>
            <a:r>
              <a:rPr lang="fr-FR" b="1" dirty="0" err="1"/>
              <a:t>performed</a:t>
            </a:r>
            <a:r>
              <a:rPr lang="fr-FR" b="1" dirty="0"/>
              <a:t> </a:t>
            </a:r>
            <a:r>
              <a:rPr lang="fr-FR" dirty="0"/>
              <a:t>in </a:t>
            </a:r>
            <a:r>
              <a:rPr lang="fr-FR" dirty="0" err="1"/>
              <a:t>twin</a:t>
            </a:r>
            <a:r>
              <a:rPr lang="fr-FR" dirty="0"/>
              <a:t> </a:t>
            </a:r>
            <a:r>
              <a:rPr lang="fr-FR" dirty="0" err="1"/>
              <a:t>pregnancies</a:t>
            </a:r>
            <a:r>
              <a:rPr lang="fr-FR" dirty="0"/>
              <a:t> »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35AEEBBB-5676-60BE-17E4-9D215679F842}"/>
              </a:ext>
            </a:extLst>
          </p:cNvPr>
          <p:cNvSpPr txBox="1"/>
          <p:nvPr/>
        </p:nvSpPr>
        <p:spPr>
          <a:xfrm>
            <a:off x="1503350" y="252697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2020</a:t>
            </a:r>
          </a:p>
        </p:txBody>
      </p:sp>
      <p:pic>
        <p:nvPicPr>
          <p:cNvPr id="3076" name="Picture 4" descr="avatar for International Society for Prenatal Diagnosis (ISPD)">
            <a:extLst>
              <a:ext uri="{FF2B5EF4-FFF2-40B4-BE49-F238E27FC236}">
                <a16:creationId xmlns:a16="http://schemas.microsoft.com/office/drawing/2014/main" id="{C8F5D091-A7B1-F92A-277F-37BC3CA62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75" b="21425"/>
          <a:stretch/>
        </p:blipFill>
        <p:spPr bwMode="auto">
          <a:xfrm>
            <a:off x="300172" y="3683371"/>
            <a:ext cx="1034493" cy="59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BA3E6301-BC28-853E-C8AD-4C84F7F27C8E}"/>
              </a:ext>
            </a:extLst>
          </p:cNvPr>
          <p:cNvSpPr txBox="1"/>
          <p:nvPr/>
        </p:nvSpPr>
        <p:spPr>
          <a:xfrm>
            <a:off x="2327664" y="3606124"/>
            <a:ext cx="51262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« The use of first </a:t>
            </a:r>
            <a:r>
              <a:rPr lang="fr-FR" dirty="0" err="1"/>
              <a:t>trimester</a:t>
            </a:r>
            <a:r>
              <a:rPr lang="fr-FR" dirty="0"/>
              <a:t> </a:t>
            </a:r>
            <a:r>
              <a:rPr lang="fr-FR" dirty="0" err="1"/>
              <a:t>cfDNA</a:t>
            </a:r>
            <a:r>
              <a:rPr lang="fr-FR" dirty="0"/>
              <a:t> screening for the </a:t>
            </a:r>
            <a:r>
              <a:rPr lang="fr-FR" dirty="0" err="1"/>
              <a:t>common</a:t>
            </a:r>
            <a:r>
              <a:rPr lang="fr-FR" dirty="0"/>
              <a:t> autosomal trisomies </a:t>
            </a:r>
            <a:r>
              <a:rPr lang="fr-FR" b="1" dirty="0" err="1"/>
              <a:t>is</a:t>
            </a:r>
            <a:r>
              <a:rPr lang="fr-FR" dirty="0"/>
              <a:t> </a:t>
            </a:r>
            <a:r>
              <a:rPr lang="fr-FR" b="1" dirty="0" err="1"/>
              <a:t>appropriate</a:t>
            </a:r>
            <a:r>
              <a:rPr lang="fr-FR" dirty="0"/>
              <a:t> for </a:t>
            </a:r>
            <a:r>
              <a:rPr lang="fr-FR" dirty="0" err="1"/>
              <a:t>twin</a:t>
            </a:r>
            <a:r>
              <a:rPr lang="fr-FR" dirty="0"/>
              <a:t> </a:t>
            </a:r>
            <a:r>
              <a:rPr lang="fr-FR" dirty="0" err="1"/>
              <a:t>pregnancies</a:t>
            </a:r>
            <a:r>
              <a:rPr lang="fr-FR" dirty="0"/>
              <a:t> »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64932282-AF30-3E6B-1BC5-6FC664E6642D}"/>
              </a:ext>
            </a:extLst>
          </p:cNvPr>
          <p:cNvSpPr txBox="1"/>
          <p:nvPr/>
        </p:nvSpPr>
        <p:spPr>
          <a:xfrm>
            <a:off x="7579590" y="3588724"/>
            <a:ext cx="44598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« Screening options for triplet </a:t>
            </a:r>
            <a:r>
              <a:rPr lang="fr-FR" dirty="0" err="1"/>
              <a:t>pregnancies</a:t>
            </a:r>
            <a:r>
              <a:rPr lang="fr-FR" dirty="0"/>
              <a:t> are </a:t>
            </a:r>
            <a:r>
              <a:rPr lang="fr-FR" dirty="0" err="1"/>
              <a:t>lacking</a:t>
            </a:r>
            <a:r>
              <a:rPr lang="fr-FR" dirty="0"/>
              <a:t> and </a:t>
            </a:r>
            <a:r>
              <a:rPr lang="fr-FR" dirty="0" err="1"/>
              <a:t>cfDNA</a:t>
            </a:r>
            <a:r>
              <a:rPr lang="fr-FR" dirty="0"/>
              <a:t> </a:t>
            </a:r>
            <a:r>
              <a:rPr lang="fr-FR" dirty="0" err="1"/>
              <a:t>may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a </a:t>
            </a:r>
            <a:r>
              <a:rPr lang="fr-FR" b="1" dirty="0" err="1"/>
              <a:t>potential</a:t>
            </a:r>
            <a:r>
              <a:rPr lang="fr-FR" b="1" dirty="0"/>
              <a:t> option </a:t>
            </a:r>
            <a:r>
              <a:rPr lang="fr-FR" dirty="0"/>
              <a:t>»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376F660C-51C4-FB54-5812-40C74E51422F}"/>
              </a:ext>
            </a:extLst>
          </p:cNvPr>
          <p:cNvSpPr txBox="1"/>
          <p:nvPr/>
        </p:nvSpPr>
        <p:spPr>
          <a:xfrm>
            <a:off x="1308602" y="382038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2020</a:t>
            </a:r>
          </a:p>
        </p:txBody>
      </p:sp>
      <p:pic>
        <p:nvPicPr>
          <p:cNvPr id="44" name="Picture 2" descr="ACMG (@TheACMG) / X">
            <a:extLst>
              <a:ext uri="{FF2B5EF4-FFF2-40B4-BE49-F238E27FC236}">
                <a16:creationId xmlns:a16="http://schemas.microsoft.com/office/drawing/2014/main" id="{1970597B-C307-2791-713F-B798D05DA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29" y="4998909"/>
            <a:ext cx="828126" cy="82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728F2D32-C0B4-213F-69F9-78BA16FD359A}"/>
              </a:ext>
            </a:extLst>
          </p:cNvPr>
          <p:cNvSpPr txBox="1"/>
          <p:nvPr/>
        </p:nvSpPr>
        <p:spPr>
          <a:xfrm>
            <a:off x="1197126" y="524560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2021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DCB7396F-B26E-A17A-C135-E290F9856692}"/>
              </a:ext>
            </a:extLst>
          </p:cNvPr>
          <p:cNvSpPr txBox="1"/>
          <p:nvPr/>
        </p:nvSpPr>
        <p:spPr>
          <a:xfrm>
            <a:off x="2299685" y="4998909"/>
            <a:ext cx="51262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« ACMG </a:t>
            </a:r>
            <a:r>
              <a:rPr lang="fr-FR" b="1" dirty="0" err="1"/>
              <a:t>strongly</a:t>
            </a:r>
            <a:r>
              <a:rPr lang="fr-FR" b="1" dirty="0"/>
              <a:t> </a:t>
            </a:r>
            <a:r>
              <a:rPr lang="fr-FR" b="1" dirty="0" err="1"/>
              <a:t>recommends</a:t>
            </a:r>
            <a:r>
              <a:rPr lang="fr-FR" b="1" dirty="0"/>
              <a:t> </a:t>
            </a:r>
            <a:r>
              <a:rPr lang="fr-FR" dirty="0"/>
              <a:t>NIPS over </a:t>
            </a:r>
            <a:r>
              <a:rPr lang="fr-FR" dirty="0" err="1"/>
              <a:t>traditional</a:t>
            </a:r>
            <a:r>
              <a:rPr lang="fr-FR" dirty="0"/>
              <a:t> screening </a:t>
            </a:r>
            <a:r>
              <a:rPr lang="fr-FR" dirty="0" err="1"/>
              <a:t>methods</a:t>
            </a:r>
            <a:r>
              <a:rPr lang="fr-FR" dirty="0"/>
              <a:t> for all </a:t>
            </a:r>
            <a:r>
              <a:rPr lang="fr-FR" dirty="0" err="1"/>
              <a:t>pregnant</a:t>
            </a:r>
            <a:r>
              <a:rPr lang="fr-FR" dirty="0"/>
              <a:t> patients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twin</a:t>
            </a:r>
            <a:r>
              <a:rPr lang="fr-FR" dirty="0"/>
              <a:t> gestations for </a:t>
            </a:r>
            <a:r>
              <a:rPr lang="fr-FR" dirty="0" err="1"/>
              <a:t>fetal</a:t>
            </a:r>
            <a:r>
              <a:rPr lang="fr-FR" dirty="0"/>
              <a:t> trisomies 21, 18, and 13»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78C83B24-830A-D285-A377-034594396485}"/>
              </a:ext>
            </a:extLst>
          </p:cNvPr>
          <p:cNvSpPr txBox="1"/>
          <p:nvPr/>
        </p:nvSpPr>
        <p:spPr>
          <a:xfrm>
            <a:off x="7683296" y="5140655"/>
            <a:ext cx="4459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/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7BC5CD58-2C7B-BD99-1CD1-ED65B1BBCF9D}"/>
              </a:ext>
            </a:extLst>
          </p:cNvPr>
          <p:cNvSpPr txBox="1"/>
          <p:nvPr/>
        </p:nvSpPr>
        <p:spPr>
          <a:xfrm>
            <a:off x="7702216" y="2577817"/>
            <a:ext cx="4459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91927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FDD9FF-7627-8345-8606-870AE88CF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380" y="105104"/>
            <a:ext cx="10281746" cy="872360"/>
          </a:xfrm>
        </p:spPr>
        <p:txBody>
          <a:bodyPr>
            <a:normAutofit/>
          </a:bodyPr>
          <a:lstStyle/>
          <a:p>
            <a:r>
              <a:rPr lang="en-GB" sz="3600" dirty="0"/>
              <a:t>cfDNA in triplet pregnancies / Pitfalls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1B289D-0A4D-6042-85C3-3EB2AFEB6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80" y="1564614"/>
            <a:ext cx="5700536" cy="628939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Studies with &gt; 10 triplet pregnancies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D84EEB9-019E-B910-C742-0936B7E9999F}"/>
              </a:ext>
            </a:extLst>
          </p:cNvPr>
          <p:cNvCxnSpPr>
            <a:cxnSpLocks/>
          </p:cNvCxnSpPr>
          <p:nvPr/>
        </p:nvCxnSpPr>
        <p:spPr>
          <a:xfrm>
            <a:off x="2455878" y="2609842"/>
            <a:ext cx="0" cy="269853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5A81BC7C-524F-BC34-6A36-971976C08BB4}"/>
              </a:ext>
            </a:extLst>
          </p:cNvPr>
          <p:cNvCxnSpPr>
            <a:cxnSpLocks/>
          </p:cNvCxnSpPr>
          <p:nvPr/>
        </p:nvCxnSpPr>
        <p:spPr>
          <a:xfrm>
            <a:off x="7050126" y="2571707"/>
            <a:ext cx="0" cy="273003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ECE8E24E-8D3C-DC50-FD89-914BCD407441}"/>
              </a:ext>
            </a:extLst>
          </p:cNvPr>
          <p:cNvSpPr txBox="1"/>
          <p:nvPr/>
        </p:nvSpPr>
        <p:spPr>
          <a:xfrm>
            <a:off x="1013882" y="4043869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/>
              <a:t>Dyr</a:t>
            </a:r>
            <a:r>
              <a:rPr lang="fr-FR" dirty="0"/>
              <a:t> 2020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9E43C01-6DD4-65E7-F334-0FC00ECDE766}"/>
              </a:ext>
            </a:extLst>
          </p:cNvPr>
          <p:cNvSpPr txBox="1"/>
          <p:nvPr/>
        </p:nvSpPr>
        <p:spPr>
          <a:xfrm>
            <a:off x="3951404" y="4082770"/>
            <a:ext cx="292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709 triplets / 50 full </a:t>
            </a:r>
            <a:r>
              <a:rPr lang="fr-FR" dirty="0" err="1"/>
              <a:t>outcome</a:t>
            </a:r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EF8D0D1-D6A9-F4BB-F25D-3DD0165E89D4}"/>
              </a:ext>
            </a:extLst>
          </p:cNvPr>
          <p:cNvSpPr txBox="1"/>
          <p:nvPr/>
        </p:nvSpPr>
        <p:spPr>
          <a:xfrm>
            <a:off x="8667942" y="4008488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 = 0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428638D0-3E68-F696-F02B-2B8AC745EC19}"/>
              </a:ext>
            </a:extLst>
          </p:cNvPr>
          <p:cNvCxnSpPr>
            <a:cxnSpLocks/>
          </p:cNvCxnSpPr>
          <p:nvPr/>
        </p:nvCxnSpPr>
        <p:spPr>
          <a:xfrm>
            <a:off x="8438898" y="2609842"/>
            <a:ext cx="0" cy="269853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66E7D15F-F059-6CAE-5184-4CF636AFB3C8}"/>
              </a:ext>
            </a:extLst>
          </p:cNvPr>
          <p:cNvSpPr txBox="1"/>
          <p:nvPr/>
        </p:nvSpPr>
        <p:spPr>
          <a:xfrm>
            <a:off x="7349339" y="4049060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21.3 %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5FB07834-F37D-D9A2-D74F-BE966E51C403}"/>
              </a:ext>
            </a:extLst>
          </p:cNvPr>
          <p:cNvCxnSpPr>
            <a:cxnSpLocks/>
          </p:cNvCxnSpPr>
          <p:nvPr/>
        </p:nvCxnSpPr>
        <p:spPr>
          <a:xfrm>
            <a:off x="768672" y="3098162"/>
            <a:ext cx="1032026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F821F2BD-71B2-CDD6-CC2C-17570AB4FC95}"/>
              </a:ext>
            </a:extLst>
          </p:cNvPr>
          <p:cNvSpPr txBox="1"/>
          <p:nvPr/>
        </p:nvSpPr>
        <p:spPr>
          <a:xfrm>
            <a:off x="1240311" y="2630811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Study</a:t>
            </a:r>
            <a:endParaRPr lang="fr-FR" b="1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3A89BD0-D6B9-BA35-7EB4-DF00C507EF90}"/>
              </a:ext>
            </a:extLst>
          </p:cNvPr>
          <p:cNvSpPr txBox="1"/>
          <p:nvPr/>
        </p:nvSpPr>
        <p:spPr>
          <a:xfrm>
            <a:off x="4848865" y="2579376"/>
            <a:ext cx="1225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Population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73BC439-516A-1C06-E922-1F1850A699DF}"/>
              </a:ext>
            </a:extLst>
          </p:cNvPr>
          <p:cNvSpPr txBox="1"/>
          <p:nvPr/>
        </p:nvSpPr>
        <p:spPr>
          <a:xfrm>
            <a:off x="7117103" y="2603694"/>
            <a:ext cx="1268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No call rate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A78C149-4530-5898-4B10-4FE69B81B342}"/>
              </a:ext>
            </a:extLst>
          </p:cNvPr>
          <p:cNvSpPr txBox="1"/>
          <p:nvPr/>
        </p:nvSpPr>
        <p:spPr>
          <a:xfrm>
            <a:off x="9297541" y="2179659"/>
            <a:ext cx="1307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Positive call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49D9148A-7467-82A7-4C66-69A7AF62128B}"/>
              </a:ext>
            </a:extLst>
          </p:cNvPr>
          <p:cNvSpPr txBox="1"/>
          <p:nvPr/>
        </p:nvSpPr>
        <p:spPr>
          <a:xfrm>
            <a:off x="9598243" y="4005734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 = 0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90E96BD-A322-DD70-C48A-5F10031C1EE0}"/>
              </a:ext>
            </a:extLst>
          </p:cNvPr>
          <p:cNvSpPr txBox="1"/>
          <p:nvPr/>
        </p:nvSpPr>
        <p:spPr>
          <a:xfrm>
            <a:off x="10459333" y="3995799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 = 0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B8E516BF-A086-B7E3-CEB0-04D949AD74C0}"/>
              </a:ext>
            </a:extLst>
          </p:cNvPr>
          <p:cNvCxnSpPr>
            <a:cxnSpLocks/>
          </p:cNvCxnSpPr>
          <p:nvPr/>
        </p:nvCxnSpPr>
        <p:spPr>
          <a:xfrm>
            <a:off x="9474469" y="2609842"/>
            <a:ext cx="0" cy="2698531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102FC83A-B260-42A5-8221-112D10E095E9}"/>
              </a:ext>
            </a:extLst>
          </p:cNvPr>
          <p:cNvCxnSpPr>
            <a:cxnSpLocks/>
          </p:cNvCxnSpPr>
          <p:nvPr/>
        </p:nvCxnSpPr>
        <p:spPr>
          <a:xfrm>
            <a:off x="10360965" y="2609842"/>
            <a:ext cx="0" cy="2698531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CA35D53C-A43E-EE0B-B7DB-BF17E6DAE992}"/>
              </a:ext>
            </a:extLst>
          </p:cNvPr>
          <p:cNvSpPr txBox="1"/>
          <p:nvPr/>
        </p:nvSpPr>
        <p:spPr>
          <a:xfrm>
            <a:off x="8691226" y="259267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T21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4B741361-F146-7976-B00F-637BC5295CA3}"/>
              </a:ext>
            </a:extLst>
          </p:cNvPr>
          <p:cNvSpPr txBox="1"/>
          <p:nvPr/>
        </p:nvSpPr>
        <p:spPr>
          <a:xfrm>
            <a:off x="9627063" y="2603211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T18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239F3FF8-C02D-3810-B917-330581D875D6}"/>
              </a:ext>
            </a:extLst>
          </p:cNvPr>
          <p:cNvSpPr txBox="1"/>
          <p:nvPr/>
        </p:nvSpPr>
        <p:spPr>
          <a:xfrm>
            <a:off x="10449236" y="2603211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T13</a:t>
            </a: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59EBF679-C713-3817-284F-BD295736DD02}"/>
              </a:ext>
            </a:extLst>
          </p:cNvPr>
          <p:cNvCxnSpPr>
            <a:cxnSpLocks/>
          </p:cNvCxnSpPr>
          <p:nvPr/>
        </p:nvCxnSpPr>
        <p:spPr>
          <a:xfrm>
            <a:off x="768672" y="4605398"/>
            <a:ext cx="1033538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>
            <a:extLst>
              <a:ext uri="{FF2B5EF4-FFF2-40B4-BE49-F238E27FC236}">
                <a16:creationId xmlns:a16="http://schemas.microsoft.com/office/drawing/2014/main" id="{46BD8EA1-FB07-0633-6ACF-A8422153FB9C}"/>
              </a:ext>
            </a:extLst>
          </p:cNvPr>
          <p:cNvSpPr txBox="1"/>
          <p:nvPr/>
        </p:nvSpPr>
        <p:spPr>
          <a:xfrm>
            <a:off x="911450" y="3366630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Chen 2019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2D052F3F-25D5-12ED-202C-F5A0293D99CD}"/>
              </a:ext>
            </a:extLst>
          </p:cNvPr>
          <p:cNvSpPr txBox="1"/>
          <p:nvPr/>
        </p:nvSpPr>
        <p:spPr>
          <a:xfrm>
            <a:off x="4848865" y="3334172"/>
            <a:ext cx="1137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85 triplets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FC7D6078-6269-B4D4-CFA0-62869CDE8204}"/>
              </a:ext>
            </a:extLst>
          </p:cNvPr>
          <p:cNvSpPr txBox="1"/>
          <p:nvPr/>
        </p:nvSpPr>
        <p:spPr>
          <a:xfrm>
            <a:off x="8680159" y="3311727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 = 0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D4F1E2B5-3BEF-1CBE-52BD-F009F9CE59F0}"/>
              </a:ext>
            </a:extLst>
          </p:cNvPr>
          <p:cNvSpPr txBox="1"/>
          <p:nvPr/>
        </p:nvSpPr>
        <p:spPr>
          <a:xfrm>
            <a:off x="9610460" y="3308973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 = 0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C9C630DF-4FAA-A42C-5819-A26424A677A8}"/>
              </a:ext>
            </a:extLst>
          </p:cNvPr>
          <p:cNvSpPr txBox="1"/>
          <p:nvPr/>
        </p:nvSpPr>
        <p:spPr>
          <a:xfrm>
            <a:off x="10471550" y="3299038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 = 0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411FC89F-6AC0-F591-EF53-CD8116F9926F}"/>
              </a:ext>
            </a:extLst>
          </p:cNvPr>
          <p:cNvSpPr txBox="1"/>
          <p:nvPr/>
        </p:nvSpPr>
        <p:spPr>
          <a:xfrm>
            <a:off x="7637186" y="3298961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?</a:t>
            </a:r>
          </a:p>
        </p:txBody>
      </p: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9F5550A5-F9BB-C34B-6B8A-0C3D5ECDA136}"/>
              </a:ext>
            </a:extLst>
          </p:cNvPr>
          <p:cNvCxnSpPr>
            <a:cxnSpLocks/>
          </p:cNvCxnSpPr>
          <p:nvPr/>
        </p:nvCxnSpPr>
        <p:spPr>
          <a:xfrm>
            <a:off x="768672" y="3930740"/>
            <a:ext cx="1032026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57">
            <a:extLst>
              <a:ext uri="{FF2B5EF4-FFF2-40B4-BE49-F238E27FC236}">
                <a16:creationId xmlns:a16="http://schemas.microsoft.com/office/drawing/2014/main" id="{8911DBA7-1FAD-607A-2370-0A8A893E6567}"/>
              </a:ext>
            </a:extLst>
          </p:cNvPr>
          <p:cNvSpPr txBox="1"/>
          <p:nvPr/>
        </p:nvSpPr>
        <p:spPr>
          <a:xfrm>
            <a:off x="768672" y="4801453"/>
            <a:ext cx="14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Van Riel 2021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697FE389-8C79-1D1D-1F6C-311D86A92742}"/>
              </a:ext>
            </a:extLst>
          </p:cNvPr>
          <p:cNvSpPr txBox="1"/>
          <p:nvPr/>
        </p:nvSpPr>
        <p:spPr>
          <a:xfrm>
            <a:off x="4893044" y="4802458"/>
            <a:ext cx="1137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25 triplets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7C891872-5438-771C-01D2-AD18AB00C968}"/>
              </a:ext>
            </a:extLst>
          </p:cNvPr>
          <p:cNvSpPr txBox="1"/>
          <p:nvPr/>
        </p:nvSpPr>
        <p:spPr>
          <a:xfrm>
            <a:off x="8667942" y="4780181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 = 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A1E3C51E-BBF5-301A-2703-90B3B6B9FC79}"/>
              </a:ext>
            </a:extLst>
          </p:cNvPr>
          <p:cNvSpPr txBox="1"/>
          <p:nvPr/>
        </p:nvSpPr>
        <p:spPr>
          <a:xfrm>
            <a:off x="9598243" y="4777427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 = 0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EDBF03EF-5809-7B93-4C76-56192CA16416}"/>
              </a:ext>
            </a:extLst>
          </p:cNvPr>
          <p:cNvSpPr txBox="1"/>
          <p:nvPr/>
        </p:nvSpPr>
        <p:spPr>
          <a:xfrm>
            <a:off x="10459333" y="4767492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 = 0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324FFC86-EF13-7162-661D-0EE3B800F683}"/>
              </a:ext>
            </a:extLst>
          </p:cNvPr>
          <p:cNvSpPr txBox="1"/>
          <p:nvPr/>
        </p:nvSpPr>
        <p:spPr>
          <a:xfrm>
            <a:off x="7602280" y="4777427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?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301DBD6D-2E9F-CE34-2D15-ECA1983A3B5B}"/>
              </a:ext>
            </a:extLst>
          </p:cNvPr>
          <p:cNvSpPr txBox="1"/>
          <p:nvPr/>
        </p:nvSpPr>
        <p:spPr>
          <a:xfrm>
            <a:off x="2537504" y="2630811"/>
            <a:ext cx="1257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Technology</a:t>
            </a:r>
            <a:endParaRPr lang="fr-FR" b="1" dirty="0"/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7140F1C3-A35F-BC3B-B5A9-211B28AFE548}"/>
              </a:ext>
            </a:extLst>
          </p:cNvPr>
          <p:cNvSpPr txBox="1"/>
          <p:nvPr/>
        </p:nvSpPr>
        <p:spPr>
          <a:xfrm>
            <a:off x="2846131" y="3354227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NGS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ED06DE43-5EF9-B5CB-99E9-E0772DF4CABF}"/>
              </a:ext>
            </a:extLst>
          </p:cNvPr>
          <p:cNvSpPr txBox="1"/>
          <p:nvPr/>
        </p:nvSpPr>
        <p:spPr>
          <a:xfrm>
            <a:off x="2860496" y="4083403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NGS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53712986-9E86-56C0-4011-54CCBB588024}"/>
              </a:ext>
            </a:extLst>
          </p:cNvPr>
          <p:cNvSpPr txBox="1"/>
          <p:nvPr/>
        </p:nvSpPr>
        <p:spPr>
          <a:xfrm>
            <a:off x="2860647" y="4775645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NGS</a:t>
            </a:r>
          </a:p>
        </p:txBody>
      </p: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0A5C60AE-F53F-D553-CB0B-2C41806ACA16}"/>
              </a:ext>
            </a:extLst>
          </p:cNvPr>
          <p:cNvCxnSpPr>
            <a:cxnSpLocks/>
          </p:cNvCxnSpPr>
          <p:nvPr/>
        </p:nvCxnSpPr>
        <p:spPr>
          <a:xfrm>
            <a:off x="3838670" y="2603211"/>
            <a:ext cx="0" cy="269853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20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3" grpId="0"/>
      <p:bldP spid="24" grpId="0"/>
      <p:bldP spid="26" grpId="0"/>
      <p:bldP spid="27" grpId="0"/>
      <p:bldP spid="28" grpId="0"/>
      <p:bldP spid="35" grpId="0"/>
      <p:bldP spid="36" grpId="0"/>
      <p:bldP spid="37" grpId="0"/>
      <p:bldP spid="52" grpId="0"/>
      <p:bldP spid="53" grpId="0"/>
      <p:bldP spid="54" grpId="0"/>
      <p:bldP spid="55" grpId="0"/>
      <p:bldP spid="56" grpId="0"/>
      <p:bldP spid="59" grpId="0"/>
      <p:bldP spid="60" grpId="0"/>
      <p:bldP spid="61" grpId="0"/>
      <p:bldP spid="62" grpId="0"/>
      <p:bldP spid="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8395952F-336C-B3E8-0AD2-3A06814B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63" y="104775"/>
            <a:ext cx="10280650" cy="873125"/>
          </a:xfrm>
        </p:spPr>
        <p:txBody>
          <a:bodyPr>
            <a:normAutofit/>
          </a:bodyPr>
          <a:lstStyle/>
          <a:p>
            <a:r>
              <a:rPr lang="en-GB" sz="3600" dirty="0"/>
              <a:t>cfDNA in triplet pregnancies</a:t>
            </a:r>
          </a:p>
        </p:txBody>
      </p:sp>
      <p:pic>
        <p:nvPicPr>
          <p:cNvPr id="6" name="Graphique 5" descr="Bébé contour">
            <a:extLst>
              <a:ext uri="{FF2B5EF4-FFF2-40B4-BE49-F238E27FC236}">
                <a16:creationId xmlns:a16="http://schemas.microsoft.com/office/drawing/2014/main" id="{BDD987A1-B325-3048-A090-4C410D2130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3507" y="1637433"/>
            <a:ext cx="914400" cy="914400"/>
          </a:xfrm>
          <a:prstGeom prst="rect">
            <a:avLst/>
          </a:prstGeom>
        </p:spPr>
      </p:pic>
      <p:pic>
        <p:nvPicPr>
          <p:cNvPr id="7" name="Graphique 6" descr="Bébé contour">
            <a:extLst>
              <a:ext uri="{FF2B5EF4-FFF2-40B4-BE49-F238E27FC236}">
                <a16:creationId xmlns:a16="http://schemas.microsoft.com/office/drawing/2014/main" id="{8C5E32BC-2902-B9CF-3380-3EF2F93A0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8870" y="1637433"/>
            <a:ext cx="914400" cy="914400"/>
          </a:xfrm>
          <a:prstGeom prst="rect">
            <a:avLst/>
          </a:prstGeom>
        </p:spPr>
      </p:pic>
      <p:pic>
        <p:nvPicPr>
          <p:cNvPr id="8" name="Graphique 7" descr="Bébé contour">
            <a:extLst>
              <a:ext uri="{FF2B5EF4-FFF2-40B4-BE49-F238E27FC236}">
                <a16:creationId xmlns:a16="http://schemas.microsoft.com/office/drawing/2014/main" id="{07AB3C78-089E-7E34-810D-E49B9D27A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24233" y="1637433"/>
            <a:ext cx="914400" cy="9144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73E7734-9E40-EDCB-0950-E9BE10EADFCA}"/>
              </a:ext>
            </a:extLst>
          </p:cNvPr>
          <p:cNvSpPr txBox="1"/>
          <p:nvPr/>
        </p:nvSpPr>
        <p:spPr>
          <a:xfrm>
            <a:off x="6801363" y="1812726"/>
            <a:ext cx="4766048" cy="39106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 err="1"/>
              <a:t>Current</a:t>
            </a:r>
            <a:r>
              <a:rPr lang="fr-FR" sz="2400" b="1" dirty="0"/>
              <a:t> </a:t>
            </a:r>
            <a:r>
              <a:rPr lang="fr-FR" sz="2400" b="1" dirty="0" err="1"/>
              <a:t>study</a:t>
            </a:r>
            <a:r>
              <a:rPr lang="fr-FR" sz="2400" b="1" dirty="0"/>
              <a:t> / Inclusion </a:t>
            </a:r>
            <a:r>
              <a:rPr lang="fr-FR" sz="2400" b="1" dirty="0" err="1"/>
              <a:t>criteria</a:t>
            </a:r>
            <a:endParaRPr lang="fr-FR" sz="2400" b="1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2400" dirty="0" err="1"/>
              <a:t>Retrospective</a:t>
            </a:r>
            <a:r>
              <a:rPr lang="fr-FR" sz="2400" dirty="0"/>
              <a:t> </a:t>
            </a:r>
            <a:r>
              <a:rPr lang="fr-FR" sz="2400" dirty="0" err="1"/>
              <a:t>cohort</a:t>
            </a:r>
            <a:r>
              <a:rPr lang="fr-FR" sz="2400" dirty="0"/>
              <a:t> </a:t>
            </a:r>
            <a:r>
              <a:rPr lang="fr-FR" sz="2400" dirty="0" err="1"/>
              <a:t>study</a:t>
            </a:r>
            <a:endParaRPr lang="fr-FR" sz="24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2400" dirty="0"/>
              <a:t>Triplet </a:t>
            </a:r>
            <a:r>
              <a:rPr lang="fr-FR" sz="2400" dirty="0" err="1"/>
              <a:t>pregnancies</a:t>
            </a:r>
            <a:endParaRPr lang="fr-FR" sz="24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2400" dirty="0"/>
              <a:t>« First tier » test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2400" dirty="0"/>
              <a:t>Common trisomies (T21, T18, T13)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2400" dirty="0"/>
              <a:t>NGS : </a:t>
            </a:r>
            <a:r>
              <a:rPr lang="fr-FR" sz="2400" dirty="0" err="1"/>
              <a:t>VeriSeq</a:t>
            </a:r>
            <a:r>
              <a:rPr lang="fr-FR" sz="2400" dirty="0"/>
              <a:t> NIPT v1 Illumina®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2400" dirty="0"/>
              <a:t>01/2017 </a:t>
            </a:r>
            <a:r>
              <a:rPr lang="fr-FR" sz="2400" dirty="0">
                <a:sym typeface="Wingdings" pitchFamily="2" charset="2"/>
              </a:rPr>
              <a:t> 01/2020</a:t>
            </a:r>
            <a:endParaRPr lang="fr-FR" sz="2400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15B6C94-07E5-5609-E80F-BECE15064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602" y="3016171"/>
            <a:ext cx="5706398" cy="216312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73B5AEC-B9C4-C882-0D2C-DBA6E9F3BF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1433" y="5382666"/>
            <a:ext cx="3393258" cy="3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125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667</Words>
  <Application>Microsoft Office PowerPoint</Application>
  <PresentationFormat>Grand écran</PresentationFormat>
  <Paragraphs>126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Thème Office</vt:lpstr>
      <vt:lpstr>Présentation PowerPoint</vt:lpstr>
      <vt:lpstr>Introduction</vt:lpstr>
      <vt:lpstr>SINGLETON pregnancies</vt:lpstr>
      <vt:lpstr>cfDNA routine activity in France</vt:lpstr>
      <vt:lpstr>SINGLETON pregnancies</vt:lpstr>
      <vt:lpstr>cfDNA challenges in multiple pregnancies</vt:lpstr>
      <vt:lpstr>cfDNA in multiple pregnancies / guidelines</vt:lpstr>
      <vt:lpstr>cfDNA in triplet pregnancies / Pitfalls</vt:lpstr>
      <vt:lpstr>cfDNA in triplet pregnancies</vt:lpstr>
      <vt:lpstr>cfDNA in triplet pregnancies</vt:lpstr>
      <vt:lpstr>cfDNA in triplet pregnancies</vt:lpstr>
      <vt:lpstr>cfDNA in triplet pregnancies</vt:lpstr>
      <vt:lpstr>Présentation PowerPoint</vt:lpstr>
      <vt:lpstr>Focus: embryo reduction</vt:lpstr>
      <vt:lpstr>Focus: embryo reduction</vt:lpstr>
      <vt:lpstr>cfDNA in triplet pregnancies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Intitulé</dc:title>
  <dc:creator>Alexandre Vivanti</dc:creator>
  <cp:lastModifiedBy>Hoda ZAKARIA</cp:lastModifiedBy>
  <cp:revision>107</cp:revision>
  <dcterms:created xsi:type="dcterms:W3CDTF">2019-05-24T08:02:57Z</dcterms:created>
  <dcterms:modified xsi:type="dcterms:W3CDTF">2024-06-19T08:45:45Z</dcterms:modified>
</cp:coreProperties>
</file>